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
      <p:font typeface="PT Sans Narrow"/>
      <p:regular r:id="rId26"/>
      <p:bold r:id="rId27"/>
    </p:embeddedFont>
    <p:embeddedFont>
      <p:font typeface="Merriweather"/>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TSansNarrow-regular.fntdata"/><Relationship Id="rId25" Type="http://schemas.openxmlformats.org/officeDocument/2006/relationships/font" Target="fonts/Roboto-boldItalic.fntdata"/><Relationship Id="rId28" Type="http://schemas.openxmlformats.org/officeDocument/2006/relationships/font" Target="fonts/Merriweather-regular.fntdata"/><Relationship Id="rId27" Type="http://schemas.openxmlformats.org/officeDocument/2006/relationships/font" Target="fonts/PTSansNarrow-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boldItalic.fntdata"/><Relationship Id="rId30" Type="http://schemas.openxmlformats.org/officeDocument/2006/relationships/font" Target="fonts/Merriweather-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depts.washington.edu/mbwc/news/article/bridging-the-gaps-in-asian-american-dementia-care" TargetMode="External"/><Relationship Id="rId3" Type="http://schemas.openxmlformats.org/officeDocument/2006/relationships/hyperlink" Target="https://www.alz.org/co/helping_you/diverse_communities"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forbes.com/sites/tonybradley/2013/11/15/android-dominates-market-share-but-apple-makes-all-the-money/#50dca79177d5" TargetMode="External"/><Relationship Id="rId3" Type="http://schemas.openxmlformats.org/officeDocument/2006/relationships/hyperlink" Target="https://www.blindspot-advisors.com/why-do-websites-look-different-on-different-computers/" TargetMode="External"/><Relationship Id="rId4" Type="http://schemas.openxmlformats.org/officeDocument/2006/relationships/hyperlink" Target="https://blog.mozilla.org/opendesign/firefox-the-evolution-of-a-brand/" TargetMode="External"/><Relationship Id="rId5" Type="http://schemas.openxmlformats.org/officeDocument/2006/relationships/hyperlink" Target="https://www.google.com/chrome/" TargetMode="External"/><Relationship Id="rId6" Type="http://schemas.openxmlformats.org/officeDocument/2006/relationships/hyperlink" Target="https://www.apple.com/safari/"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970c271c6f_1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970c271c6f_1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Hamza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9569077ff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9569077ff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970c271c6f_1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970c271c6f_1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970c271c6f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970c271c6f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https://www.pinterest.com/pin/427982770812748102/</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970c271c6f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970c271c6f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970c271c6f_1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970c271c6f_1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970c271c6f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970c271c6f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9569077ff6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9569077ff6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970c271c6f_1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970c271c6f_1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Hamza</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http://depts.washington.edu/mbwc/news/article/bridging-the-gaps-in-asian-american-dementia-care</a:t>
            </a:r>
            <a:r>
              <a:rPr lang="en"/>
              <a:t>, https://www.ncbi.nlm.nih.gov/pmc/articles/PMC4919263/#:~:text=DISCUSSION-,This%20study%20reveals%20that%20only%20approximately%201%20out%20of%20every,a%20mental%20illness%5B9%5D. , </a:t>
            </a:r>
            <a:endParaRPr/>
          </a:p>
          <a:p>
            <a:pPr indent="0" lvl="0" marL="0" rtl="0" algn="l">
              <a:spcBef>
                <a:spcPts val="0"/>
              </a:spcBef>
              <a:spcAft>
                <a:spcPts val="0"/>
              </a:spcAft>
              <a:buNone/>
            </a:pPr>
            <a:r>
              <a:t/>
            </a:r>
            <a:endParaRPr/>
          </a:p>
          <a:p>
            <a:pPr indent="-323850" lvl="0" marL="457200" rtl="0" algn="l">
              <a:spcBef>
                <a:spcPts val="0"/>
              </a:spcBef>
              <a:spcAft>
                <a:spcPts val="0"/>
              </a:spcAft>
              <a:buSzPts val="1500"/>
              <a:buFont typeface="PT Sans Narrow"/>
              <a:buChar char="-"/>
            </a:pPr>
            <a:r>
              <a:rPr lang="en" sz="1500">
                <a:latin typeface="PT Sans Narrow"/>
                <a:ea typeface="PT Sans Narrow"/>
                <a:cs typeface="PT Sans Narrow"/>
                <a:sym typeface="PT Sans Narrow"/>
              </a:rPr>
              <a:t>3/4 Chinese-Americans do not recognize dementia as a mental illness. As the majority of other Asians, they consider dementia normal aging and thus delay diagnosis and care until symptoms bcomee unmanageable</a:t>
            </a:r>
            <a:endParaRPr sz="1500">
              <a:latin typeface="PT Sans Narrow"/>
              <a:ea typeface="PT Sans Narrow"/>
              <a:cs typeface="PT Sans Narrow"/>
              <a:sym typeface="PT Sans Narrow"/>
            </a:endParaRPr>
          </a:p>
          <a:p>
            <a:pPr indent="-323850" lvl="0" marL="457200" rtl="0" algn="l">
              <a:spcBef>
                <a:spcPts val="0"/>
              </a:spcBef>
              <a:spcAft>
                <a:spcPts val="0"/>
              </a:spcAft>
              <a:buSzPts val="1500"/>
              <a:buFont typeface="PT Sans Narrow"/>
              <a:buChar char="-"/>
            </a:pPr>
            <a:r>
              <a:rPr lang="en" sz="1500">
                <a:highlight>
                  <a:srgbClr val="FFFFFF"/>
                </a:highlight>
                <a:latin typeface="PT Sans Narrow"/>
                <a:ea typeface="PT Sans Narrow"/>
                <a:cs typeface="PT Sans Narrow"/>
                <a:sym typeface="PT Sans Narrow"/>
              </a:rPr>
              <a:t>According to Edie Yau, the director of </a:t>
            </a:r>
            <a:r>
              <a:rPr lang="en" sz="1500">
                <a:highlight>
                  <a:srgbClr val="FFFFFF"/>
                </a:highlight>
                <a:uFill>
                  <a:noFill/>
                </a:uFill>
                <a:latin typeface="PT Sans Narrow"/>
                <a:ea typeface="PT Sans Narrow"/>
                <a:cs typeface="PT Sans Narrow"/>
                <a:sym typeface="PT Sans Narrow"/>
                <a:hlinkClick r:id="rId3"/>
              </a:rPr>
              <a:t>Diversity &amp; Inclusion at the Alzheimer’s Association</a:t>
            </a:r>
            <a:r>
              <a:rPr lang="en" sz="1500">
                <a:highlight>
                  <a:srgbClr val="FFFFFF"/>
                </a:highlight>
                <a:latin typeface="PT Sans Narrow"/>
                <a:ea typeface="PT Sans Narrow"/>
                <a:cs typeface="PT Sans Narrow"/>
                <a:sym typeface="PT Sans Narrow"/>
              </a:rPr>
              <a:t>, ‘Alzheimer’s disease’ translates into colloquial Chinese as ‘crazy-catatonic disease’. the translation’s association with mental illness can make someone less likely to seek out care later. When your mother’s given a diagnosis of ‘crazy’ or ‘catatonic’, it doesn’t really encourage you to reach out for help and hence not getting proper dementia care.</a:t>
            </a:r>
            <a:endParaRPr sz="1500">
              <a:highlight>
                <a:srgbClr val="FFFFFF"/>
              </a:highlight>
              <a:latin typeface="PT Sans Narrow"/>
              <a:ea typeface="PT Sans Narrow"/>
              <a:cs typeface="PT Sans Narrow"/>
              <a:sym typeface="PT Sans Narrow"/>
            </a:endParaRPr>
          </a:p>
          <a:p>
            <a:pPr indent="-323850" lvl="0" marL="457200" rtl="0" algn="l">
              <a:spcBef>
                <a:spcPts val="0"/>
              </a:spcBef>
              <a:spcAft>
                <a:spcPts val="0"/>
              </a:spcAft>
              <a:buSzPts val="1500"/>
              <a:buFont typeface="PT Sans Narrow"/>
              <a:buChar char="-"/>
            </a:pPr>
            <a:r>
              <a:rPr lang="en" sz="1500">
                <a:highlight>
                  <a:srgbClr val="FFFFFF"/>
                </a:highlight>
                <a:latin typeface="PT Sans Narrow"/>
                <a:ea typeface="PT Sans Narrow"/>
                <a:cs typeface="PT Sans Narrow"/>
                <a:sym typeface="PT Sans Narrow"/>
              </a:rPr>
              <a:t>according to a report published by Alzheimer’s Association in 2017, number of Asians people associated with Alzheimer’s disease are expected to nearly triple in between 2010 to 2030. </a:t>
            </a:r>
            <a:endParaRPr sz="1500">
              <a:highlight>
                <a:srgbClr val="FFFFFF"/>
              </a:highlight>
              <a:latin typeface="PT Sans Narrow"/>
              <a:ea typeface="PT Sans Narrow"/>
              <a:cs typeface="PT Sans Narrow"/>
              <a:sym typeface="PT Sans Narrow"/>
            </a:endParaRPr>
          </a:p>
          <a:p>
            <a:pPr indent="-323850" lvl="0" marL="457200" rtl="0" algn="l">
              <a:spcBef>
                <a:spcPts val="0"/>
              </a:spcBef>
              <a:spcAft>
                <a:spcPts val="0"/>
              </a:spcAft>
              <a:buSzPts val="1500"/>
              <a:buFont typeface="PT Sans Narrow"/>
              <a:buChar char="-"/>
            </a:pPr>
            <a:r>
              <a:rPr lang="en" sz="1500">
                <a:highlight>
                  <a:srgbClr val="FFFFFF"/>
                </a:highlight>
                <a:latin typeface="PT Sans Narrow"/>
                <a:ea typeface="PT Sans Narrow"/>
                <a:cs typeface="PT Sans Narrow"/>
                <a:sym typeface="PT Sans Narrow"/>
              </a:rPr>
              <a:t>however, many healthcare offices don’t have the tools to effectively translate a diagnosis and help non-English speakers, such as first-generation immigrants. That’s where our website comes in. </a:t>
            </a:r>
            <a:endParaRPr sz="1500">
              <a:latin typeface="PT Sans Narrow"/>
              <a:ea typeface="PT Sans Narrow"/>
              <a:cs typeface="PT Sans Narrow"/>
              <a:sym typeface="PT Sans Narrow"/>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970c271c6f_1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970c271c6f_1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Because of all the reasons stated earlier, we would like to work with Dr. Kathy Lee’s research team to develop a website… awareness of dementia, including Alzheimer’s disease, among the underrepresented population, in this case Asian population, spefically CHinese and Korean Americans.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970c271c6f_1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970c271c6f_1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also identified our target market and classified them into 3 categories. By age, since everyone should know somewhat knowledge of dementia, we do expect all adults to be our customers. By analyzing the population data of Texas, we expect </a:t>
            </a:r>
            <a:r>
              <a:rPr lang="en">
                <a:solidFill>
                  <a:schemeClr val="dk1"/>
                </a:solidFill>
              </a:rPr>
              <a:t>26.9% young age adults (18-35), </a:t>
            </a:r>
            <a:r>
              <a:rPr lang="en"/>
              <a:t>~50% middle aged adults (36-62), and 23.1% old-aged adults (above 62). By location, we expect the majority of people from counties with the largest Asian communities, which are COllin, Denton and Dallas county. By language spoken, as said earlier, our main focuses are  the Korean and Chinese communities so we expect a large number of Chinese and Korean people. Sine </a:t>
            </a:r>
            <a:r>
              <a:rPr b="1" lang="en" sz="1200">
                <a:solidFill>
                  <a:srgbClr val="222222"/>
                </a:solidFill>
                <a:highlight>
                  <a:srgbClr val="FFFFFF"/>
                </a:highlight>
                <a:latin typeface="Roboto"/>
                <a:ea typeface="Roboto"/>
                <a:cs typeface="Roboto"/>
                <a:sym typeface="Roboto"/>
              </a:rPr>
              <a:t>Chinese American</a:t>
            </a:r>
            <a:r>
              <a:rPr lang="en" sz="1200">
                <a:solidFill>
                  <a:srgbClr val="222222"/>
                </a:solidFill>
                <a:highlight>
                  <a:srgbClr val="FFFFFF"/>
                </a:highlight>
                <a:latin typeface="Roboto"/>
                <a:ea typeface="Roboto"/>
                <a:cs typeface="Roboto"/>
                <a:sym typeface="Roboto"/>
              </a:rPr>
              <a:t> make up the </a:t>
            </a:r>
            <a:r>
              <a:rPr b="1" lang="en" sz="1200">
                <a:solidFill>
                  <a:srgbClr val="222222"/>
                </a:solidFill>
                <a:highlight>
                  <a:srgbClr val="FFFFFF"/>
                </a:highlight>
                <a:latin typeface="Roboto"/>
                <a:ea typeface="Roboto"/>
                <a:cs typeface="Roboto"/>
                <a:sym typeface="Roboto"/>
              </a:rPr>
              <a:t>largest</a:t>
            </a:r>
            <a:r>
              <a:rPr lang="en" sz="1200">
                <a:solidFill>
                  <a:srgbClr val="222222"/>
                </a:solidFill>
                <a:highlight>
                  <a:srgbClr val="FFFFFF"/>
                </a:highlight>
                <a:latin typeface="Roboto"/>
                <a:ea typeface="Roboto"/>
                <a:cs typeface="Roboto"/>
                <a:sym typeface="Roboto"/>
              </a:rPr>
              <a:t> ethnic group of </a:t>
            </a:r>
            <a:r>
              <a:rPr b="1" lang="en" sz="1200">
                <a:solidFill>
                  <a:srgbClr val="222222"/>
                </a:solidFill>
                <a:highlight>
                  <a:srgbClr val="FFFFFF"/>
                </a:highlight>
                <a:latin typeface="Roboto"/>
                <a:ea typeface="Roboto"/>
                <a:cs typeface="Roboto"/>
                <a:sym typeface="Roboto"/>
              </a:rPr>
              <a:t>Asian Americans, </a:t>
            </a:r>
            <a:r>
              <a:rPr lang="en" sz="1200">
                <a:solidFill>
                  <a:srgbClr val="222222"/>
                </a:solidFill>
                <a:highlight>
                  <a:srgbClr val="FFFFFF"/>
                </a:highlight>
                <a:latin typeface="Roboto"/>
                <a:ea typeface="Roboto"/>
                <a:cs typeface="Roboto"/>
                <a:sym typeface="Roboto"/>
              </a:rPr>
              <a:t>we do expect a higher percentage of Chinese Americans than Korean. However, we did not leave out people who speak other languages because our website is also available in English so we will be able to deliver our services to the majority of our country’s population.</a:t>
            </a:r>
            <a:endParaRPr>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970c271c6f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970c271c6f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a:t>
            </a:r>
            <a:r>
              <a:rPr lang="en" u="sng">
                <a:solidFill>
                  <a:schemeClr val="hlink"/>
                </a:solidFill>
                <a:hlinkClick r:id="rId2"/>
              </a:rPr>
              <a:t>https://www.forbes.com/sites/tonybradley/2013/11/15/android-dominates-market-share-but-apple-makes-all-the-money/#50dca79177d5</a:t>
            </a:r>
            <a:endParaRPr/>
          </a:p>
          <a:p>
            <a:pPr indent="0" lvl="0" marL="0" rtl="0" algn="l">
              <a:spcBef>
                <a:spcPts val="0"/>
              </a:spcBef>
              <a:spcAft>
                <a:spcPts val="0"/>
              </a:spcAft>
              <a:buNone/>
            </a:pPr>
            <a:r>
              <a:rPr lang="en"/>
              <a:t>2: </a:t>
            </a:r>
            <a:r>
              <a:rPr lang="en" u="sng">
                <a:solidFill>
                  <a:schemeClr val="hlink"/>
                </a:solidFill>
                <a:hlinkClick r:id="rId3"/>
              </a:rPr>
              <a:t>https://www.blindspot-advisors.com/why-do-websites-look-different-on-different-computers/</a:t>
            </a:r>
            <a:r>
              <a:rPr lang="en"/>
              <a:t> </a:t>
            </a:r>
            <a:endParaRPr/>
          </a:p>
          <a:p>
            <a:pPr indent="0" lvl="0" marL="0" rtl="0" algn="l">
              <a:spcBef>
                <a:spcPts val="0"/>
              </a:spcBef>
              <a:spcAft>
                <a:spcPts val="0"/>
              </a:spcAft>
              <a:buNone/>
            </a:pPr>
            <a:r>
              <a:rPr lang="en"/>
              <a:t>3: </a:t>
            </a:r>
            <a:r>
              <a:rPr lang="en" u="sng">
                <a:solidFill>
                  <a:schemeClr val="hlink"/>
                </a:solidFill>
                <a:hlinkClick r:id="rId4"/>
              </a:rPr>
              <a:t>https://blog.mozilla.org/opendesign/firefox-the-evolution-of-a-brand/</a:t>
            </a:r>
            <a:endParaRPr/>
          </a:p>
          <a:p>
            <a:pPr indent="0" lvl="0" marL="0" rtl="0" algn="l">
              <a:spcBef>
                <a:spcPts val="0"/>
              </a:spcBef>
              <a:spcAft>
                <a:spcPts val="0"/>
              </a:spcAft>
              <a:buNone/>
            </a:pPr>
            <a:r>
              <a:rPr lang="en"/>
              <a:t>4: </a:t>
            </a:r>
            <a:r>
              <a:rPr lang="en" u="sng">
                <a:solidFill>
                  <a:schemeClr val="hlink"/>
                </a:solidFill>
                <a:hlinkClick r:id="rId5"/>
              </a:rPr>
              <a:t>https://www.google.com/chrome/</a:t>
            </a:r>
            <a:endParaRPr/>
          </a:p>
          <a:p>
            <a:pPr indent="0" lvl="0" marL="0" rtl="0" algn="l">
              <a:spcBef>
                <a:spcPts val="0"/>
              </a:spcBef>
              <a:spcAft>
                <a:spcPts val="0"/>
              </a:spcAft>
              <a:buNone/>
            </a:pPr>
            <a:r>
              <a:rPr lang="en"/>
              <a:t>5: </a:t>
            </a:r>
            <a:r>
              <a:rPr lang="en" u="sng">
                <a:solidFill>
                  <a:schemeClr val="hlink"/>
                </a:solidFill>
                <a:hlinkClick r:id="rId6"/>
              </a:rPr>
              <a:t>https://www.apple.com/safari/</a:t>
            </a:r>
            <a:r>
              <a:rPr lang="en"/>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9569077f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9569077f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970c271c6f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970c271c6f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970c271c6f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970c271c6f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970c271c6f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970c271c6f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 Id="rId4" Type="http://schemas.openxmlformats.org/officeDocument/2006/relationships/hyperlink" Target="https://github.com/Hamza-Alwani/CSE3311_Alzheimer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slide" Target="/ppt/slides/slide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slide" Target="/ppt/slides/slide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slide" Target="/ppt/slides/slide15.xml"/><Relationship Id="rId5" Type="http://schemas.openxmlformats.org/officeDocument/2006/relationships/slide" Target="/ppt/slides/slide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uta.instructure.com/courses/57602/files/9491615/download" TargetMode="External"/><Relationship Id="rId4" Type="http://schemas.openxmlformats.org/officeDocument/2006/relationships/hyperlink" Target="https://www.census.gov/quickfacts/TX" TargetMode="External"/><Relationship Id="rId11" Type="http://schemas.openxmlformats.org/officeDocument/2006/relationships/hyperlink" Target="https://www.apple.com/safari/" TargetMode="External"/><Relationship Id="rId10" Type="http://schemas.openxmlformats.org/officeDocument/2006/relationships/hyperlink" Target="https://www.google.com/chrome/" TargetMode="External"/><Relationship Id="rId12" Type="http://schemas.openxmlformats.org/officeDocument/2006/relationships/hyperlink" Target="http://depts.washington.edu/mbwc/news/article/bridging-the-gaps-in-asian-american-dementia-care" TargetMode="External"/><Relationship Id="rId9" Type="http://schemas.openxmlformats.org/officeDocument/2006/relationships/hyperlink" Target="https://blog.mozilla.org/opendesign/firefox-the-evolution-of-a-brand/" TargetMode="External"/><Relationship Id="rId5" Type="http://schemas.openxmlformats.org/officeDocument/2006/relationships/hyperlink" Target="https://www.homeinstead.com/" TargetMode="External"/><Relationship Id="rId6" Type="http://schemas.openxmlformats.org/officeDocument/2006/relationships/hyperlink" Target="https://www.mentalhealth.gov/" TargetMode="External"/><Relationship Id="rId7" Type="http://schemas.openxmlformats.org/officeDocument/2006/relationships/hyperlink" Target="https://www.forbes.com/sites/tonybradley/2013/11/15/android-dominates-market-share-but-apple-makes-all-the-money/#50dca79177d5" TargetMode="External"/><Relationship Id="rId8" Type="http://schemas.openxmlformats.org/officeDocument/2006/relationships/hyperlink" Target="https://www.blindspot-advisors.com/why-do-websites-look-different-on-different-computer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slide" Target="/ppt/slides/slide15.xml"/><Relationship Id="rId5" Type="http://schemas.openxmlformats.org/officeDocument/2006/relationships/slide" Target="/ppt/slides/slide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slide" Target="/ppt/slides/slide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slide" Target="/ppt/slides/slide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1.png"/><Relationship Id="rId5" Type="http://schemas.openxmlformats.org/officeDocument/2006/relationships/slide" Target="/ppt/slides/slide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slide" Target="/ppt/slides/slide1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65" name="Google Shape;65;p13"/>
          <p:cNvPicPr preferRelativeResize="0"/>
          <p:nvPr/>
        </p:nvPicPr>
        <p:blipFill>
          <a:blip r:embed="rId3">
            <a:alphaModFix/>
          </a:blip>
          <a:stretch>
            <a:fillRect/>
          </a:stretch>
        </p:blipFill>
        <p:spPr>
          <a:xfrm>
            <a:off x="0" y="0"/>
            <a:ext cx="9243624" cy="5143500"/>
          </a:xfrm>
          <a:prstGeom prst="rect">
            <a:avLst/>
          </a:prstGeom>
          <a:noFill/>
          <a:ln>
            <a:noFill/>
          </a:ln>
        </p:spPr>
      </p:pic>
      <p:sp>
        <p:nvSpPr>
          <p:cNvPr id="66" name="Google Shape;66;p13"/>
          <p:cNvSpPr txBox="1"/>
          <p:nvPr/>
        </p:nvSpPr>
        <p:spPr>
          <a:xfrm>
            <a:off x="333200" y="4770075"/>
            <a:ext cx="5654100" cy="33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u="sng">
                <a:solidFill>
                  <a:srgbClr val="FFFF00"/>
                </a:solidFill>
                <a:hlinkClick r:id="rId4">
                  <a:extLst>
                    <a:ext uri="{A12FA001-AC4F-418D-AE19-62706E023703}">
                      <ahyp:hlinkClr val="tx"/>
                    </a:ext>
                  </a:extLst>
                </a:hlinkClick>
              </a:rPr>
              <a:t>https://github.com/Hamza-Alwani/CSE3311_Alzheimers</a:t>
            </a:r>
            <a:endParaRPr>
              <a:solidFill>
                <a:srgbClr val="FFFF00"/>
              </a:solidFill>
              <a:latin typeface="Roboto"/>
              <a:ea typeface="Roboto"/>
              <a:cs typeface="Roboto"/>
              <a:sym typeface="Roboto"/>
            </a:endParaRPr>
          </a:p>
        </p:txBody>
      </p:sp>
      <p:sp>
        <p:nvSpPr>
          <p:cNvPr id="67" name="Google Shape;67;p13"/>
          <p:cNvSpPr txBox="1"/>
          <p:nvPr/>
        </p:nvSpPr>
        <p:spPr>
          <a:xfrm>
            <a:off x="8909875" y="4751625"/>
            <a:ext cx="381000" cy="3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1</a:t>
            </a:r>
            <a:endParaRPr>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&amp; USER INTERFACE</a:t>
            </a:r>
            <a:endParaRPr/>
          </a:p>
        </p:txBody>
      </p:sp>
      <p:sp>
        <p:nvSpPr>
          <p:cNvPr id="170" name="Google Shape;170;p22"/>
          <p:cNvSpPr txBox="1"/>
          <p:nvPr/>
        </p:nvSpPr>
        <p:spPr>
          <a:xfrm>
            <a:off x="6357225" y="1718225"/>
            <a:ext cx="2619600" cy="298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latin typeface="Roboto"/>
                <a:ea typeface="Roboto"/>
                <a:cs typeface="Roboto"/>
                <a:sym typeface="Roboto"/>
              </a:rPr>
              <a:t>      </a:t>
            </a:r>
            <a:r>
              <a:rPr b="1" lang="en" sz="1800">
                <a:latin typeface="Roboto"/>
                <a:ea typeface="Roboto"/>
                <a:cs typeface="Roboto"/>
                <a:sym typeface="Roboto"/>
              </a:rPr>
              <a:t>OUTREACH FEED: </a:t>
            </a:r>
            <a:endParaRPr b="1" sz="1800">
              <a:latin typeface="Roboto"/>
              <a:ea typeface="Roboto"/>
              <a:cs typeface="Roboto"/>
              <a:sym typeface="Roboto"/>
            </a:endParaRPr>
          </a:p>
          <a:p>
            <a:pPr indent="-330200" lvl="0" marL="457200" rtl="0" algn="l">
              <a:lnSpc>
                <a:spcPct val="115000"/>
              </a:lnSpc>
              <a:spcBef>
                <a:spcPts val="1600"/>
              </a:spcBef>
              <a:spcAft>
                <a:spcPts val="0"/>
              </a:spcAft>
              <a:buSzPts val="1600"/>
              <a:buFont typeface="Roboto"/>
              <a:buChar char="●"/>
            </a:pPr>
            <a:r>
              <a:rPr lang="en" sz="1600">
                <a:latin typeface="Roboto"/>
                <a:ea typeface="Roboto"/>
                <a:cs typeface="Roboto"/>
                <a:sym typeface="Roboto"/>
              </a:rPr>
              <a:t>Direct to download Kakaotalk</a:t>
            </a:r>
            <a:endParaRPr sz="1600">
              <a:latin typeface="Roboto"/>
              <a:ea typeface="Roboto"/>
              <a:cs typeface="Roboto"/>
              <a:sym typeface="Roboto"/>
            </a:endParaRPr>
          </a:p>
          <a:p>
            <a:pPr indent="0" lvl="0" marL="457200" rtl="0" algn="l">
              <a:lnSpc>
                <a:spcPct val="115000"/>
              </a:lnSpc>
              <a:spcBef>
                <a:spcPts val="1600"/>
              </a:spcBef>
              <a:spcAft>
                <a:spcPts val="0"/>
              </a:spcAft>
              <a:buNone/>
            </a:pPr>
            <a:r>
              <a:t/>
            </a:r>
            <a:endParaRPr sz="1600">
              <a:solidFill>
                <a:schemeClr val="dk2"/>
              </a:solidFill>
              <a:latin typeface="Roboto"/>
              <a:ea typeface="Roboto"/>
              <a:cs typeface="Roboto"/>
              <a:sym typeface="Roboto"/>
            </a:endParaRPr>
          </a:p>
          <a:p>
            <a:pPr indent="0" lvl="0" marL="457200" rtl="0" algn="l">
              <a:lnSpc>
                <a:spcPct val="115000"/>
              </a:lnSpc>
              <a:spcBef>
                <a:spcPts val="1600"/>
              </a:spcBef>
              <a:spcAft>
                <a:spcPts val="0"/>
              </a:spcAft>
              <a:buNone/>
            </a:pPr>
            <a:r>
              <a:t/>
            </a:r>
            <a:endParaRPr sz="1600">
              <a:solidFill>
                <a:schemeClr val="dk2"/>
              </a:solidFill>
              <a:latin typeface="Roboto"/>
              <a:ea typeface="Roboto"/>
              <a:cs typeface="Roboto"/>
              <a:sym typeface="Roboto"/>
            </a:endParaRPr>
          </a:p>
          <a:p>
            <a:pPr indent="-330200" lvl="0" marL="457200" rtl="0" algn="l">
              <a:lnSpc>
                <a:spcPct val="115000"/>
              </a:lnSpc>
              <a:spcBef>
                <a:spcPts val="1600"/>
              </a:spcBef>
              <a:spcAft>
                <a:spcPts val="0"/>
              </a:spcAft>
              <a:buSzPts val="1600"/>
              <a:buFont typeface="Roboto"/>
              <a:buChar char="●"/>
            </a:pPr>
            <a:r>
              <a:rPr lang="en" sz="1600">
                <a:latin typeface="Roboto"/>
                <a:ea typeface="Roboto"/>
                <a:cs typeface="Roboto"/>
                <a:sym typeface="Roboto"/>
              </a:rPr>
              <a:t>Wechat</a:t>
            </a:r>
            <a:endParaRPr sz="1600">
              <a:latin typeface="Roboto"/>
              <a:ea typeface="Roboto"/>
              <a:cs typeface="Roboto"/>
              <a:sym typeface="Roboto"/>
            </a:endParaRPr>
          </a:p>
          <a:p>
            <a:pPr indent="0" lvl="0" marL="457200" rtl="0" algn="l">
              <a:lnSpc>
                <a:spcPct val="115000"/>
              </a:lnSpc>
              <a:spcBef>
                <a:spcPts val="1600"/>
              </a:spcBef>
              <a:spcAft>
                <a:spcPts val="1600"/>
              </a:spcAft>
              <a:buNone/>
            </a:pPr>
            <a:r>
              <a:t/>
            </a:r>
            <a:endParaRPr sz="1600">
              <a:solidFill>
                <a:schemeClr val="dk2"/>
              </a:solidFill>
              <a:latin typeface="Roboto"/>
              <a:ea typeface="Roboto"/>
              <a:cs typeface="Roboto"/>
              <a:sym typeface="Roboto"/>
            </a:endParaRPr>
          </a:p>
        </p:txBody>
      </p:sp>
      <p:pic>
        <p:nvPicPr>
          <p:cNvPr id="171" name="Google Shape;171;p22"/>
          <p:cNvPicPr preferRelativeResize="0"/>
          <p:nvPr/>
        </p:nvPicPr>
        <p:blipFill>
          <a:blip r:embed="rId3">
            <a:alphaModFix/>
          </a:blip>
          <a:stretch>
            <a:fillRect/>
          </a:stretch>
        </p:blipFill>
        <p:spPr>
          <a:xfrm>
            <a:off x="3750475" y="1429425"/>
            <a:ext cx="2220787" cy="3714074"/>
          </a:xfrm>
          <a:prstGeom prst="rect">
            <a:avLst/>
          </a:prstGeom>
          <a:noFill/>
          <a:ln>
            <a:noFill/>
          </a:ln>
        </p:spPr>
      </p:pic>
      <p:sp>
        <p:nvSpPr>
          <p:cNvPr id="172" name="Google Shape;172;p22"/>
          <p:cNvSpPr txBox="1"/>
          <p:nvPr/>
        </p:nvSpPr>
        <p:spPr>
          <a:xfrm>
            <a:off x="8133625" y="2753300"/>
            <a:ext cx="88500" cy="2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73" name="Google Shape;173;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74" name="Google Shape;174;p22"/>
          <p:cNvPicPr preferRelativeResize="0"/>
          <p:nvPr/>
        </p:nvPicPr>
        <p:blipFill>
          <a:blip r:embed="rId4">
            <a:alphaModFix/>
          </a:blip>
          <a:stretch>
            <a:fillRect/>
          </a:stretch>
        </p:blipFill>
        <p:spPr>
          <a:xfrm>
            <a:off x="492850" y="1429425"/>
            <a:ext cx="1929085" cy="3411725"/>
          </a:xfrm>
          <a:prstGeom prst="rect">
            <a:avLst/>
          </a:prstGeom>
          <a:noFill/>
          <a:ln>
            <a:noFill/>
          </a:ln>
        </p:spPr>
      </p:pic>
      <p:sp>
        <p:nvSpPr>
          <p:cNvPr id="175" name="Google Shape;175;p22"/>
          <p:cNvSpPr/>
          <p:nvPr/>
        </p:nvSpPr>
        <p:spPr>
          <a:xfrm>
            <a:off x="577135" y="3614242"/>
            <a:ext cx="1760400" cy="427800"/>
          </a:xfrm>
          <a:prstGeom prst="rect">
            <a:avLst/>
          </a:prstGeom>
          <a:noFill/>
          <a:ln cap="flat" cmpd="sng" w="9525">
            <a:solidFill>
              <a:srgbClr val="FF0000"/>
            </a:solidFill>
            <a:prstDash val="solid"/>
            <a:round/>
            <a:headEnd len="sm" w="sm" type="none"/>
            <a:tailEnd len="sm" w="sm" type="none"/>
          </a:ln>
          <a:effectLst>
            <a:outerShdw blurRad="57150" rotWithShape="0" algn="bl" dir="5400000" dist="19050">
              <a:srgbClr val="FF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p:nvPr/>
        </p:nvSpPr>
        <p:spPr>
          <a:xfrm>
            <a:off x="2337656" y="3665086"/>
            <a:ext cx="1592100" cy="326400"/>
          </a:xfrm>
          <a:prstGeom prst="righ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txBox="1"/>
          <p:nvPr/>
        </p:nvSpPr>
        <p:spPr>
          <a:xfrm>
            <a:off x="96225" y="4841150"/>
            <a:ext cx="28494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Source: </a:t>
            </a:r>
            <a:r>
              <a:rPr lang="en" sz="1200" u="sng">
                <a:solidFill>
                  <a:schemeClr val="hlink"/>
                </a:solidFill>
                <a:latin typeface="Roboto"/>
                <a:ea typeface="Roboto"/>
                <a:cs typeface="Roboto"/>
                <a:sym typeface="Roboto"/>
                <a:hlinkClick action="ppaction://hlinksldjump" r:id="rId5"/>
              </a:rPr>
              <a:t>Dr. Kathy Lee’s Slides </a:t>
            </a:r>
            <a:endParaRPr sz="120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&amp; USER INTERFACE</a:t>
            </a:r>
            <a:endParaRPr/>
          </a:p>
        </p:txBody>
      </p:sp>
      <p:sp>
        <p:nvSpPr>
          <p:cNvPr id="183" name="Google Shape;183;p23"/>
          <p:cNvSpPr txBox="1"/>
          <p:nvPr>
            <p:ph idx="1" type="body"/>
          </p:nvPr>
        </p:nvSpPr>
        <p:spPr>
          <a:xfrm>
            <a:off x="6075974" y="2163725"/>
            <a:ext cx="2545800" cy="17493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Char char="●"/>
            </a:pPr>
            <a:r>
              <a:rPr b="1" lang="en" sz="1600">
                <a:solidFill>
                  <a:srgbClr val="000000"/>
                </a:solidFill>
              </a:rPr>
              <a:t>CONTACT US PAGE:</a:t>
            </a:r>
            <a:endParaRPr b="1" sz="1600">
              <a:solidFill>
                <a:srgbClr val="000000"/>
              </a:solidFill>
            </a:endParaRPr>
          </a:p>
          <a:p>
            <a:pPr indent="0" lvl="0" marL="0" rtl="0" algn="ctr">
              <a:spcBef>
                <a:spcPts val="1600"/>
              </a:spcBef>
              <a:spcAft>
                <a:spcPts val="0"/>
              </a:spcAft>
              <a:buNone/>
            </a:pPr>
            <a:r>
              <a:rPr lang="en" sz="1500">
                <a:solidFill>
                  <a:srgbClr val="000000"/>
                </a:solidFill>
              </a:rPr>
              <a:t>Send research team messages by providing name and email </a:t>
            </a:r>
            <a:endParaRPr sz="1500">
              <a:solidFill>
                <a:srgbClr val="000000"/>
              </a:solidFill>
            </a:endParaRPr>
          </a:p>
          <a:p>
            <a:pPr indent="0" lvl="0" marL="0" rtl="0" algn="l">
              <a:spcBef>
                <a:spcPts val="1600"/>
              </a:spcBef>
              <a:spcAft>
                <a:spcPts val="1600"/>
              </a:spcAft>
              <a:buNone/>
            </a:pPr>
            <a:r>
              <a:t/>
            </a:r>
            <a:endParaRPr sz="1500"/>
          </a:p>
        </p:txBody>
      </p:sp>
      <p:sp>
        <p:nvSpPr>
          <p:cNvPr id="184" name="Google Shape;184;p23"/>
          <p:cNvSpPr txBox="1"/>
          <p:nvPr/>
        </p:nvSpPr>
        <p:spPr>
          <a:xfrm>
            <a:off x="3852780" y="3342732"/>
            <a:ext cx="3889200" cy="57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185" name="Google Shape;185;p23"/>
          <p:cNvPicPr preferRelativeResize="0"/>
          <p:nvPr/>
        </p:nvPicPr>
        <p:blipFill>
          <a:blip r:embed="rId3">
            <a:alphaModFix/>
          </a:blip>
          <a:stretch>
            <a:fillRect/>
          </a:stretch>
        </p:blipFill>
        <p:spPr>
          <a:xfrm>
            <a:off x="3759575" y="1366175"/>
            <a:ext cx="1794164" cy="3651524"/>
          </a:xfrm>
          <a:prstGeom prst="rect">
            <a:avLst/>
          </a:prstGeom>
          <a:noFill/>
          <a:ln cap="flat" cmpd="sng" w="9525">
            <a:solidFill>
              <a:srgbClr val="000000"/>
            </a:solidFill>
            <a:prstDash val="solid"/>
            <a:round/>
            <a:headEnd len="sm" w="sm" type="none"/>
            <a:tailEnd len="sm" w="sm" type="none"/>
          </a:ln>
        </p:spPr>
      </p:pic>
      <p:sp>
        <p:nvSpPr>
          <p:cNvPr id="186" name="Google Shape;186;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7" name="Google Shape;187;p23"/>
          <p:cNvPicPr preferRelativeResize="0"/>
          <p:nvPr/>
        </p:nvPicPr>
        <p:blipFill>
          <a:blip r:embed="rId4">
            <a:alphaModFix/>
          </a:blip>
          <a:stretch>
            <a:fillRect/>
          </a:stretch>
        </p:blipFill>
        <p:spPr>
          <a:xfrm>
            <a:off x="700225" y="1366175"/>
            <a:ext cx="1944621" cy="3537550"/>
          </a:xfrm>
          <a:prstGeom prst="rect">
            <a:avLst/>
          </a:prstGeom>
          <a:noFill/>
          <a:ln>
            <a:noFill/>
          </a:ln>
        </p:spPr>
      </p:pic>
      <p:sp>
        <p:nvSpPr>
          <p:cNvPr id="188" name="Google Shape;188;p23"/>
          <p:cNvSpPr/>
          <p:nvPr/>
        </p:nvSpPr>
        <p:spPr>
          <a:xfrm>
            <a:off x="2569182" y="4168203"/>
            <a:ext cx="1190400" cy="338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775894" y="4136057"/>
            <a:ext cx="1793100" cy="402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txBox="1"/>
          <p:nvPr/>
        </p:nvSpPr>
        <p:spPr>
          <a:xfrm>
            <a:off x="111025" y="4842900"/>
            <a:ext cx="28494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Source: </a:t>
            </a:r>
            <a:r>
              <a:rPr lang="en" sz="1200" u="sng">
                <a:solidFill>
                  <a:schemeClr val="hlink"/>
                </a:solidFill>
                <a:latin typeface="Roboto"/>
                <a:ea typeface="Roboto"/>
                <a:cs typeface="Roboto"/>
                <a:sym typeface="Roboto"/>
                <a:hlinkClick action="ppaction://hlinksldjump" r:id="rId5"/>
              </a:rPr>
              <a:t>Dr. Kathy Lee’s Slides </a:t>
            </a:r>
            <a:endParaRPr sz="12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RISKS and Constraints</a:t>
            </a:r>
            <a:endParaRPr/>
          </a:p>
        </p:txBody>
      </p:sp>
      <p:sp>
        <p:nvSpPr>
          <p:cNvPr id="196" name="Google Shape;196;p24"/>
          <p:cNvSpPr txBox="1"/>
          <p:nvPr/>
        </p:nvSpPr>
        <p:spPr>
          <a:xfrm>
            <a:off x="401550" y="1590225"/>
            <a:ext cx="7347900" cy="1799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Specific risks are listed in the written deliverable.</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Some of the constraints includes: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Lack of web application development experience</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Lack of enough Javascript experience</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Virtual meetings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Team coordinations</a:t>
            </a:r>
            <a:endParaRPr>
              <a:latin typeface="Roboto"/>
              <a:ea typeface="Roboto"/>
              <a:cs typeface="Roboto"/>
              <a:sym typeface="Roboto"/>
            </a:endParaRPr>
          </a:p>
          <a:p>
            <a:pPr indent="-317500" lvl="1" marL="914400" rtl="0" algn="l">
              <a:spcBef>
                <a:spcPts val="0"/>
              </a:spcBef>
              <a:spcAft>
                <a:spcPts val="0"/>
              </a:spcAft>
              <a:buSzPts val="1400"/>
              <a:buFont typeface="Roboto"/>
              <a:buChar char="○"/>
            </a:pPr>
            <a:r>
              <a:rPr lang="en">
                <a:latin typeface="Roboto"/>
                <a:ea typeface="Roboto"/>
                <a:cs typeface="Roboto"/>
                <a:sym typeface="Roboto"/>
              </a:rPr>
              <a:t>Strict deadline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197" name="Google Shape;197;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8" name="Google Shape;198;p24"/>
          <p:cNvPicPr preferRelativeResize="0"/>
          <p:nvPr/>
        </p:nvPicPr>
        <p:blipFill>
          <a:blip r:embed="rId3">
            <a:alphaModFix/>
          </a:blip>
          <a:stretch>
            <a:fillRect/>
          </a:stretch>
        </p:blipFill>
        <p:spPr>
          <a:xfrm>
            <a:off x="4919550" y="2792900"/>
            <a:ext cx="3619500" cy="2114550"/>
          </a:xfrm>
          <a:prstGeom prst="rect">
            <a:avLst/>
          </a:prstGeom>
          <a:noFill/>
          <a:ln>
            <a:noFill/>
          </a:ln>
        </p:spPr>
      </p:pic>
      <p:sp>
        <p:nvSpPr>
          <p:cNvPr id="199" name="Google Shape;199;p24"/>
          <p:cNvSpPr txBox="1"/>
          <p:nvPr/>
        </p:nvSpPr>
        <p:spPr>
          <a:xfrm>
            <a:off x="8539050" y="2708675"/>
            <a:ext cx="199800" cy="20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Roboto"/>
                <a:ea typeface="Roboto"/>
                <a:cs typeface="Roboto"/>
                <a:sym typeface="Roboto"/>
              </a:rPr>
              <a:t>1</a:t>
            </a:r>
            <a:endParaRPr sz="80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05" name="Google Shape;205;p25"/>
          <p:cNvPicPr preferRelativeResize="0"/>
          <p:nvPr/>
        </p:nvPicPr>
        <p:blipFill>
          <a:blip r:embed="rId3">
            <a:alphaModFix/>
          </a:blip>
          <a:stretch>
            <a:fillRect/>
          </a:stretch>
        </p:blipFill>
        <p:spPr>
          <a:xfrm>
            <a:off x="0" y="0"/>
            <a:ext cx="9144000" cy="5120659"/>
          </a:xfrm>
          <a:prstGeom prst="rect">
            <a:avLst/>
          </a:prstGeom>
          <a:noFill/>
          <a:ln>
            <a:noFill/>
          </a:ln>
        </p:spPr>
      </p:pic>
      <p:sp>
        <p:nvSpPr>
          <p:cNvPr id="206" name="Google Shape;206;p25"/>
          <p:cNvSpPr txBox="1"/>
          <p:nvPr/>
        </p:nvSpPr>
        <p:spPr>
          <a:xfrm>
            <a:off x="0" y="4820050"/>
            <a:ext cx="32859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00"/>
                </a:solidFill>
                <a:latin typeface="Roboto"/>
                <a:ea typeface="Roboto"/>
                <a:cs typeface="Roboto"/>
                <a:sym typeface="Roboto"/>
              </a:rPr>
              <a:t>Source: </a:t>
            </a:r>
            <a:r>
              <a:rPr lang="en" sz="1200" u="sng">
                <a:solidFill>
                  <a:schemeClr val="hlink"/>
                </a:solidFill>
                <a:latin typeface="Roboto"/>
                <a:ea typeface="Roboto"/>
                <a:cs typeface="Roboto"/>
                <a:sym typeface="Roboto"/>
                <a:hlinkClick action="ppaction://hlinksldjump" r:id="rId4"/>
              </a:rPr>
              <a:t>Home instead and MentalHealth.gov</a:t>
            </a:r>
            <a:r>
              <a:rPr lang="en" sz="1200" u="sng">
                <a:solidFill>
                  <a:srgbClr val="FFFF00"/>
                </a:solidFill>
                <a:latin typeface="Roboto"/>
                <a:ea typeface="Roboto"/>
                <a:cs typeface="Roboto"/>
                <a:sym typeface="Roboto"/>
                <a:hlinkClick action="ppaction://hlinksldjump" r:id="rId5">
                  <a:extLst>
                    <a:ext uri="{A12FA001-AC4F-418D-AE19-62706E023703}">
                      <ahyp:hlinkClr val="tx"/>
                    </a:ext>
                  </a:extLst>
                </a:hlinkClick>
              </a:rPr>
              <a:t> </a:t>
            </a:r>
            <a:endParaRPr sz="1200">
              <a:solidFill>
                <a:srgbClr val="FFFF00"/>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12" name="Google Shape;212;p26"/>
          <p:cNvPicPr preferRelativeResize="0"/>
          <p:nvPr/>
        </p:nvPicPr>
        <p:blipFill>
          <a:blip r:embed="rId3">
            <a:alphaModFix/>
          </a:blip>
          <a:stretch>
            <a:fillRect/>
          </a:stretch>
        </p:blipFill>
        <p:spPr>
          <a:xfrm>
            <a:off x="0" y="0"/>
            <a:ext cx="9166151" cy="51076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7"/>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18" name="Google Shape;218;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19" name="Google Shape;219;p27"/>
          <p:cNvSpPr txBox="1"/>
          <p:nvPr/>
        </p:nvSpPr>
        <p:spPr>
          <a:xfrm>
            <a:off x="259025" y="1642925"/>
            <a:ext cx="8520600" cy="3300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Dr. Kathy Lee’s slides, </a:t>
            </a:r>
            <a:r>
              <a:rPr lang="en" u="sng">
                <a:solidFill>
                  <a:schemeClr val="hlink"/>
                </a:solidFill>
                <a:latin typeface="Roboto"/>
                <a:ea typeface="Roboto"/>
                <a:cs typeface="Roboto"/>
                <a:sym typeface="Roboto"/>
                <a:hlinkClick r:id="rId3"/>
              </a:rPr>
              <a:t>https://uta.instructure.com/courses/57602/files/9491615/download</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Texas Population Demography, </a:t>
            </a:r>
            <a:r>
              <a:rPr lang="en" u="sng">
                <a:solidFill>
                  <a:schemeClr val="hlink"/>
                </a:solidFill>
                <a:latin typeface="Roboto"/>
                <a:ea typeface="Roboto"/>
                <a:cs typeface="Roboto"/>
                <a:sym typeface="Roboto"/>
                <a:hlinkClick r:id="rId4"/>
              </a:rPr>
              <a:t>https://www.census.gov/quickfacts/TX</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Home Instead SR Care, </a:t>
            </a:r>
            <a:r>
              <a:rPr lang="en" u="sng">
                <a:solidFill>
                  <a:schemeClr val="hlink"/>
                </a:solidFill>
                <a:latin typeface="Roboto"/>
                <a:ea typeface="Roboto"/>
                <a:cs typeface="Roboto"/>
                <a:sym typeface="Roboto"/>
                <a:hlinkClick r:id="rId5"/>
              </a:rPr>
              <a:t>https://www.homeinstead.com/</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MentalHealth.gov, </a:t>
            </a:r>
            <a:r>
              <a:rPr lang="en" u="sng">
                <a:solidFill>
                  <a:schemeClr val="hlink"/>
                </a:solidFill>
                <a:latin typeface="Roboto"/>
                <a:ea typeface="Roboto"/>
                <a:cs typeface="Roboto"/>
                <a:sym typeface="Roboto"/>
                <a:hlinkClick r:id="rId6"/>
              </a:rPr>
              <a:t>https://www.mentalhealth.gov/</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Android Image, </a:t>
            </a:r>
            <a:r>
              <a:rPr lang="en" sz="1100" u="sng">
                <a:solidFill>
                  <a:schemeClr val="accent5"/>
                </a:solidFill>
                <a:hlinkClick r:id="rId7">
                  <a:extLst>
                    <a:ext uri="{A12FA001-AC4F-418D-AE19-62706E023703}">
                      <ahyp:hlinkClr val="tx"/>
                    </a:ext>
                  </a:extLst>
                </a:hlinkClick>
              </a:rPr>
              <a:t>https://www.forbes.com/sites/tonybradley/2013/11/15/android-dominates-market-share-but-apple-makes-all-the-money/#50dca79177d5</a:t>
            </a:r>
            <a:endParaRPr sz="1100"/>
          </a:p>
          <a:p>
            <a:pPr indent="-317500" lvl="0" marL="457200" rtl="0" algn="l">
              <a:spcBef>
                <a:spcPts val="0"/>
              </a:spcBef>
              <a:spcAft>
                <a:spcPts val="0"/>
              </a:spcAft>
              <a:buSzPts val="1400"/>
              <a:buFont typeface="Roboto"/>
              <a:buChar char="●"/>
            </a:pPr>
            <a:r>
              <a:rPr lang="en" sz="1100"/>
              <a:t>Desktop Image, </a:t>
            </a:r>
            <a:r>
              <a:rPr lang="en" sz="1100" u="sng">
                <a:solidFill>
                  <a:schemeClr val="accent5"/>
                </a:solidFill>
                <a:hlinkClick r:id="rId8">
                  <a:extLst>
                    <a:ext uri="{A12FA001-AC4F-418D-AE19-62706E023703}">
                      <ahyp:hlinkClr val="tx"/>
                    </a:ext>
                  </a:extLst>
                </a:hlinkClick>
              </a:rPr>
              <a:t>https://www.blindspot-advisors.com/why-do-websites-look-different-on-different-computers/</a:t>
            </a:r>
            <a:r>
              <a:rPr lang="en" sz="1100"/>
              <a:t> </a:t>
            </a:r>
            <a:endParaRPr sz="1100"/>
          </a:p>
          <a:p>
            <a:pPr indent="-317500" lvl="0" marL="457200" rtl="0" algn="l">
              <a:spcBef>
                <a:spcPts val="0"/>
              </a:spcBef>
              <a:spcAft>
                <a:spcPts val="0"/>
              </a:spcAft>
              <a:buSzPts val="1400"/>
              <a:buFont typeface="Roboto"/>
              <a:buChar char="●"/>
            </a:pPr>
            <a:r>
              <a:rPr lang="en" sz="1100"/>
              <a:t>Firefox Image, </a:t>
            </a:r>
            <a:r>
              <a:rPr lang="en" sz="1100" u="sng">
                <a:solidFill>
                  <a:schemeClr val="accent5"/>
                </a:solidFill>
                <a:hlinkClick r:id="rId9">
                  <a:extLst>
                    <a:ext uri="{A12FA001-AC4F-418D-AE19-62706E023703}">
                      <ahyp:hlinkClr val="tx"/>
                    </a:ext>
                  </a:extLst>
                </a:hlinkClick>
              </a:rPr>
              <a:t>https://blog.mozilla.org/opendesign/firefox-the-evolution-of-a-brand/</a:t>
            </a:r>
            <a:endParaRPr sz="1100"/>
          </a:p>
          <a:p>
            <a:pPr indent="-317500" lvl="0" marL="457200" rtl="0" algn="l">
              <a:spcBef>
                <a:spcPts val="0"/>
              </a:spcBef>
              <a:spcAft>
                <a:spcPts val="0"/>
              </a:spcAft>
              <a:buSzPts val="1400"/>
              <a:buFont typeface="Roboto"/>
              <a:buChar char="●"/>
            </a:pPr>
            <a:r>
              <a:rPr lang="en" sz="1100"/>
              <a:t>Chrome Image, </a:t>
            </a:r>
            <a:r>
              <a:rPr lang="en" sz="1100" u="sng">
                <a:solidFill>
                  <a:schemeClr val="accent5"/>
                </a:solidFill>
                <a:hlinkClick r:id="rId10">
                  <a:extLst>
                    <a:ext uri="{A12FA001-AC4F-418D-AE19-62706E023703}">
                      <ahyp:hlinkClr val="tx"/>
                    </a:ext>
                  </a:extLst>
                </a:hlinkClick>
              </a:rPr>
              <a:t>https://www.google.com/chrome/</a:t>
            </a:r>
            <a:endParaRPr sz="1100"/>
          </a:p>
          <a:p>
            <a:pPr indent="-317500" lvl="0" marL="457200" rtl="0" algn="l">
              <a:spcBef>
                <a:spcPts val="0"/>
              </a:spcBef>
              <a:spcAft>
                <a:spcPts val="0"/>
              </a:spcAft>
              <a:buSzPts val="1400"/>
              <a:buFont typeface="Roboto"/>
              <a:buChar char="●"/>
            </a:pPr>
            <a:r>
              <a:rPr lang="en" sz="1100"/>
              <a:t>Apple Image, </a:t>
            </a:r>
            <a:r>
              <a:rPr lang="en" sz="1100" u="sng">
                <a:solidFill>
                  <a:schemeClr val="accent5"/>
                </a:solidFill>
                <a:hlinkClick r:id="rId11">
                  <a:extLst>
                    <a:ext uri="{A12FA001-AC4F-418D-AE19-62706E023703}">
                      <ahyp:hlinkClr val="tx"/>
                    </a:ext>
                  </a:extLst>
                </a:hlinkClick>
              </a:rPr>
              <a:t>https://www.apple.com/safari/</a:t>
            </a:r>
            <a:r>
              <a:rPr lang="en" sz="1100"/>
              <a:t> </a:t>
            </a:r>
            <a:endParaRPr sz="1100"/>
          </a:p>
          <a:p>
            <a:pPr indent="-298450" lvl="0" marL="457200" rtl="0" algn="l">
              <a:spcBef>
                <a:spcPts val="0"/>
              </a:spcBef>
              <a:spcAft>
                <a:spcPts val="0"/>
              </a:spcAft>
              <a:buSzPts val="1100"/>
              <a:buChar char="●"/>
            </a:pPr>
            <a:r>
              <a:rPr lang="en" sz="1100" u="sng">
                <a:solidFill>
                  <a:schemeClr val="accent5"/>
                </a:solidFill>
                <a:hlinkClick r:id="rId12">
                  <a:extLst>
                    <a:ext uri="{A12FA001-AC4F-418D-AE19-62706E023703}">
                      <ahyp:hlinkClr val="tx"/>
                    </a:ext>
                  </a:extLst>
                </a:hlinkClick>
              </a:rPr>
              <a:t>http://depts.washington.edu/mbwc/news/article/bridging-the-gaps-in-asian-american-dementia-care</a:t>
            </a:r>
            <a:endParaRPr sz="1100"/>
          </a:p>
          <a:p>
            <a:pPr indent="-298450" lvl="0" marL="457200" rtl="0" algn="l">
              <a:spcBef>
                <a:spcPts val="0"/>
              </a:spcBef>
              <a:spcAft>
                <a:spcPts val="0"/>
              </a:spcAft>
              <a:buSzPts val="1100"/>
              <a:buChar char="●"/>
            </a:pPr>
            <a:r>
              <a:rPr lang="en" sz="1100"/>
              <a:t>https://www.ncbi.nlm.nih.gov/pmc/articles/PMC4919263/#:~:text=DISCUSSION-,This%20study%20reveals%20that%20only%20approximately%201%20out%20of%20every,a%20mental%20illness%5B9%5D. , </a:t>
            </a:r>
            <a:endParaRPr sz="1100"/>
          </a:p>
          <a:p>
            <a:pPr indent="0" lvl="0" marL="45720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5" name="Google Shape;225;p28"/>
          <p:cNvPicPr preferRelativeResize="0"/>
          <p:nvPr/>
        </p:nvPicPr>
        <p:blipFill>
          <a:blip r:embed="rId3">
            <a:alphaModFix/>
          </a:blip>
          <a:stretch>
            <a:fillRect/>
          </a:stretch>
        </p:blipFill>
        <p:spPr>
          <a:xfrm>
            <a:off x="0" y="0"/>
            <a:ext cx="9144001" cy="514033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3" name="Google Shape;73;p14"/>
          <p:cNvPicPr preferRelativeResize="0"/>
          <p:nvPr/>
        </p:nvPicPr>
        <p:blipFill>
          <a:blip r:embed="rId3">
            <a:alphaModFix/>
          </a:blip>
          <a:stretch>
            <a:fillRect/>
          </a:stretch>
        </p:blipFill>
        <p:spPr>
          <a:xfrm>
            <a:off x="0" y="-26550"/>
            <a:ext cx="9193049" cy="5196576"/>
          </a:xfrm>
          <a:prstGeom prst="rect">
            <a:avLst/>
          </a:prstGeom>
          <a:noFill/>
          <a:ln>
            <a:noFill/>
          </a:ln>
        </p:spPr>
      </p:pic>
      <p:sp>
        <p:nvSpPr>
          <p:cNvPr id="74" name="Google Shape;74;p14"/>
          <p:cNvSpPr txBox="1"/>
          <p:nvPr/>
        </p:nvSpPr>
        <p:spPr>
          <a:xfrm>
            <a:off x="8910225" y="4815775"/>
            <a:ext cx="381000" cy="3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2</a:t>
            </a: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0" name="Google Shape;80;p15"/>
          <p:cNvSpPr txBox="1"/>
          <p:nvPr/>
        </p:nvSpPr>
        <p:spPr>
          <a:xfrm>
            <a:off x="8822950" y="4771500"/>
            <a:ext cx="381000" cy="3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2</a:t>
            </a:r>
            <a:endParaRPr>
              <a:latin typeface="Roboto"/>
              <a:ea typeface="Roboto"/>
              <a:cs typeface="Roboto"/>
              <a:sym typeface="Roboto"/>
            </a:endParaRPr>
          </a:p>
        </p:txBody>
      </p:sp>
      <p:pic>
        <p:nvPicPr>
          <p:cNvPr id="81" name="Google Shape;81;p15"/>
          <p:cNvPicPr preferRelativeResize="0"/>
          <p:nvPr/>
        </p:nvPicPr>
        <p:blipFill>
          <a:blip r:embed="rId3">
            <a:alphaModFix/>
          </a:blip>
          <a:stretch>
            <a:fillRect/>
          </a:stretch>
        </p:blipFill>
        <p:spPr>
          <a:xfrm>
            <a:off x="0" y="0"/>
            <a:ext cx="9144001" cy="5143501"/>
          </a:xfrm>
          <a:prstGeom prst="rect">
            <a:avLst/>
          </a:prstGeom>
          <a:noFill/>
          <a:ln>
            <a:noFill/>
          </a:ln>
        </p:spPr>
      </p:pic>
      <p:sp>
        <p:nvSpPr>
          <p:cNvPr id="82" name="Google Shape;82;p15"/>
          <p:cNvSpPr txBox="1"/>
          <p:nvPr/>
        </p:nvSpPr>
        <p:spPr>
          <a:xfrm>
            <a:off x="8897850" y="4837675"/>
            <a:ext cx="3188100" cy="3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3</a:t>
            </a:r>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8" name="Google Shape;88;p16"/>
          <p:cNvPicPr preferRelativeResize="0"/>
          <p:nvPr/>
        </p:nvPicPr>
        <p:blipFill rotWithShape="1">
          <a:blip r:embed="rId3">
            <a:alphaModFix/>
          </a:blip>
          <a:srcRect b="862" l="0" r="0" t="0"/>
          <a:stretch/>
        </p:blipFill>
        <p:spPr>
          <a:xfrm>
            <a:off x="0" y="0"/>
            <a:ext cx="9144002" cy="5087274"/>
          </a:xfrm>
          <a:prstGeom prst="rect">
            <a:avLst/>
          </a:prstGeom>
          <a:noFill/>
          <a:ln>
            <a:noFill/>
          </a:ln>
        </p:spPr>
      </p:pic>
      <p:sp>
        <p:nvSpPr>
          <p:cNvPr id="89" name="Google Shape;89;p16"/>
          <p:cNvSpPr txBox="1"/>
          <p:nvPr/>
        </p:nvSpPr>
        <p:spPr>
          <a:xfrm>
            <a:off x="103625" y="4756375"/>
            <a:ext cx="39891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Source: </a:t>
            </a:r>
            <a:r>
              <a:rPr lang="en" sz="1200" u="sng">
                <a:solidFill>
                  <a:schemeClr val="hlink"/>
                </a:solidFill>
                <a:latin typeface="Roboto"/>
                <a:ea typeface="Roboto"/>
                <a:cs typeface="Roboto"/>
                <a:sym typeface="Roboto"/>
                <a:hlinkClick action="ppaction://hlinksldjump" r:id="rId4"/>
              </a:rPr>
              <a:t>Texas Population Demography</a:t>
            </a:r>
            <a:r>
              <a:rPr lang="en" sz="1200" u="sng">
                <a:solidFill>
                  <a:schemeClr val="hlink"/>
                </a:solidFill>
                <a:latin typeface="Roboto"/>
                <a:ea typeface="Roboto"/>
                <a:cs typeface="Roboto"/>
                <a:sym typeface="Roboto"/>
                <a:hlinkClick action="ppaction://hlinksldjump" r:id="rId5"/>
              </a:rPr>
              <a:t> </a:t>
            </a:r>
            <a:endParaRPr sz="1200">
              <a:latin typeface="Roboto"/>
              <a:ea typeface="Roboto"/>
              <a:cs typeface="Roboto"/>
              <a:sym typeface="Roboto"/>
            </a:endParaRPr>
          </a:p>
        </p:txBody>
      </p:sp>
      <p:sp>
        <p:nvSpPr>
          <p:cNvPr id="90" name="Google Shape;90;p16"/>
          <p:cNvSpPr txBox="1"/>
          <p:nvPr/>
        </p:nvSpPr>
        <p:spPr>
          <a:xfrm>
            <a:off x="8834025" y="4815775"/>
            <a:ext cx="381000" cy="3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4</a:t>
            </a:r>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&amp; USER INTERFACE</a:t>
            </a:r>
            <a:endParaRPr/>
          </a:p>
        </p:txBody>
      </p:sp>
      <p:sp>
        <p:nvSpPr>
          <p:cNvPr id="96" name="Google Shape;96;p17"/>
          <p:cNvSpPr txBox="1"/>
          <p:nvPr>
            <p:ph idx="1" type="body"/>
          </p:nvPr>
        </p:nvSpPr>
        <p:spPr>
          <a:xfrm>
            <a:off x="311725" y="1366450"/>
            <a:ext cx="8036700" cy="37770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Clr>
                <a:srgbClr val="000000"/>
              </a:buClr>
              <a:buSzPts val="2800"/>
              <a:buChar char="●"/>
            </a:pPr>
            <a:r>
              <a:rPr lang="en" sz="2800">
                <a:solidFill>
                  <a:srgbClr val="000000"/>
                </a:solidFill>
              </a:rPr>
              <a:t>Available in English, Chinese, Korean</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Work on major platforms (iOS, Android, desktop)</a:t>
            </a:r>
            <a:endParaRPr sz="2800">
              <a:solidFill>
                <a:srgbClr val="000000"/>
              </a:solidFill>
            </a:endParaRPr>
          </a:p>
          <a:p>
            <a:pPr indent="-406400" lvl="0" marL="457200" rtl="0" algn="l">
              <a:spcBef>
                <a:spcPts val="0"/>
              </a:spcBef>
              <a:spcAft>
                <a:spcPts val="0"/>
              </a:spcAft>
              <a:buClr>
                <a:srgbClr val="000000"/>
              </a:buClr>
              <a:buSzPts val="2800"/>
              <a:buChar char="●"/>
            </a:pPr>
            <a:r>
              <a:rPr lang="en" sz="2800">
                <a:solidFill>
                  <a:srgbClr val="000000"/>
                </a:solidFill>
              </a:rPr>
              <a:t>Admin’s page for research team</a:t>
            </a:r>
            <a:endParaRPr sz="2800">
              <a:solidFill>
                <a:srgbClr val="000000"/>
              </a:solidFill>
            </a:endParaRPr>
          </a:p>
        </p:txBody>
      </p:sp>
      <p:pic>
        <p:nvPicPr>
          <p:cNvPr id="97" name="Google Shape;97;p17"/>
          <p:cNvPicPr preferRelativeResize="0"/>
          <p:nvPr/>
        </p:nvPicPr>
        <p:blipFill>
          <a:blip r:embed="rId3">
            <a:alphaModFix/>
          </a:blip>
          <a:stretch>
            <a:fillRect/>
          </a:stretch>
        </p:blipFill>
        <p:spPr>
          <a:xfrm>
            <a:off x="4604725" y="3735075"/>
            <a:ext cx="1494360" cy="1408426"/>
          </a:xfrm>
          <a:prstGeom prst="rect">
            <a:avLst/>
          </a:prstGeom>
          <a:noFill/>
          <a:ln>
            <a:noFill/>
          </a:ln>
        </p:spPr>
      </p:pic>
      <p:pic>
        <p:nvPicPr>
          <p:cNvPr id="98" name="Google Shape;98;p17"/>
          <p:cNvPicPr preferRelativeResize="0"/>
          <p:nvPr/>
        </p:nvPicPr>
        <p:blipFill rotWithShape="1">
          <a:blip r:embed="rId4">
            <a:alphaModFix/>
          </a:blip>
          <a:srcRect b="0" l="0" r="11166" t="0"/>
          <a:stretch/>
        </p:blipFill>
        <p:spPr>
          <a:xfrm>
            <a:off x="7447425" y="3735075"/>
            <a:ext cx="1620374" cy="1408425"/>
          </a:xfrm>
          <a:prstGeom prst="rect">
            <a:avLst/>
          </a:prstGeom>
          <a:noFill/>
          <a:ln>
            <a:noFill/>
          </a:ln>
        </p:spPr>
      </p:pic>
      <p:pic>
        <p:nvPicPr>
          <p:cNvPr id="99" name="Google Shape;99;p17"/>
          <p:cNvPicPr preferRelativeResize="0"/>
          <p:nvPr/>
        </p:nvPicPr>
        <p:blipFill>
          <a:blip r:embed="rId5">
            <a:alphaModFix/>
          </a:blip>
          <a:stretch>
            <a:fillRect/>
          </a:stretch>
        </p:blipFill>
        <p:spPr>
          <a:xfrm>
            <a:off x="6175275" y="3735075"/>
            <a:ext cx="1408449" cy="1408425"/>
          </a:xfrm>
          <a:prstGeom prst="rect">
            <a:avLst/>
          </a:prstGeom>
          <a:noFill/>
          <a:ln>
            <a:noFill/>
          </a:ln>
        </p:spPr>
      </p:pic>
      <p:pic>
        <p:nvPicPr>
          <p:cNvPr id="100" name="Google Shape;100;p17"/>
          <p:cNvPicPr preferRelativeResize="0"/>
          <p:nvPr/>
        </p:nvPicPr>
        <p:blipFill rotWithShape="1">
          <a:blip r:embed="rId6">
            <a:alphaModFix/>
          </a:blip>
          <a:srcRect b="9148" l="0" r="0" t="0"/>
          <a:stretch/>
        </p:blipFill>
        <p:spPr>
          <a:xfrm>
            <a:off x="0" y="3577374"/>
            <a:ext cx="2585775" cy="1566075"/>
          </a:xfrm>
          <a:prstGeom prst="rect">
            <a:avLst/>
          </a:prstGeom>
          <a:noFill/>
          <a:ln>
            <a:noFill/>
          </a:ln>
        </p:spPr>
      </p:pic>
      <p:sp>
        <p:nvSpPr>
          <p:cNvPr id="101" name="Google Shape;101;p17"/>
          <p:cNvSpPr txBox="1"/>
          <p:nvPr>
            <p:ph idx="12" type="sldNum"/>
          </p:nvPr>
        </p:nvSpPr>
        <p:spPr>
          <a:xfrm>
            <a:off x="8622958" y="-54883"/>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FFFFFF"/>
                </a:solidFill>
              </a:rPr>
              <a:t>5</a:t>
            </a:r>
            <a:endParaRPr>
              <a:solidFill>
                <a:srgbClr val="FFFFFF"/>
              </a:solidFill>
            </a:endParaRPr>
          </a:p>
        </p:txBody>
      </p:sp>
      <p:sp>
        <p:nvSpPr>
          <p:cNvPr id="102" name="Google Shape;102;p17"/>
          <p:cNvSpPr txBox="1"/>
          <p:nvPr/>
        </p:nvSpPr>
        <p:spPr>
          <a:xfrm>
            <a:off x="103525" y="4849525"/>
            <a:ext cx="208200" cy="20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Roboto"/>
                <a:ea typeface="Roboto"/>
                <a:cs typeface="Roboto"/>
                <a:sym typeface="Roboto"/>
              </a:rPr>
              <a:t>1</a:t>
            </a:r>
            <a:endParaRPr sz="700">
              <a:latin typeface="Roboto"/>
              <a:ea typeface="Roboto"/>
              <a:cs typeface="Roboto"/>
              <a:sym typeface="Roboto"/>
            </a:endParaRPr>
          </a:p>
        </p:txBody>
      </p:sp>
      <p:sp>
        <p:nvSpPr>
          <p:cNvPr id="103" name="Google Shape;103;p17"/>
          <p:cNvSpPr txBox="1"/>
          <p:nvPr/>
        </p:nvSpPr>
        <p:spPr>
          <a:xfrm>
            <a:off x="2585775" y="4810450"/>
            <a:ext cx="208200" cy="20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Roboto"/>
                <a:ea typeface="Roboto"/>
                <a:cs typeface="Roboto"/>
                <a:sym typeface="Roboto"/>
              </a:rPr>
              <a:t>2</a:t>
            </a:r>
            <a:endParaRPr sz="700">
              <a:latin typeface="Roboto"/>
              <a:ea typeface="Roboto"/>
              <a:cs typeface="Roboto"/>
              <a:sym typeface="Roboto"/>
            </a:endParaRPr>
          </a:p>
        </p:txBody>
      </p:sp>
      <p:sp>
        <p:nvSpPr>
          <p:cNvPr id="104" name="Google Shape;104;p17"/>
          <p:cNvSpPr txBox="1"/>
          <p:nvPr/>
        </p:nvSpPr>
        <p:spPr>
          <a:xfrm>
            <a:off x="4603675" y="4821550"/>
            <a:ext cx="208200" cy="18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Roboto"/>
                <a:ea typeface="Roboto"/>
                <a:cs typeface="Roboto"/>
                <a:sym typeface="Roboto"/>
              </a:rPr>
              <a:t>3</a:t>
            </a:r>
            <a:endParaRPr sz="700">
              <a:latin typeface="Roboto"/>
              <a:ea typeface="Roboto"/>
              <a:cs typeface="Roboto"/>
              <a:sym typeface="Roboto"/>
            </a:endParaRPr>
          </a:p>
        </p:txBody>
      </p:sp>
      <p:sp>
        <p:nvSpPr>
          <p:cNvPr id="105" name="Google Shape;105;p17"/>
          <p:cNvSpPr txBox="1"/>
          <p:nvPr/>
        </p:nvSpPr>
        <p:spPr>
          <a:xfrm>
            <a:off x="6131788" y="4821550"/>
            <a:ext cx="208200" cy="18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Roboto"/>
                <a:ea typeface="Roboto"/>
                <a:cs typeface="Roboto"/>
                <a:sym typeface="Roboto"/>
              </a:rPr>
              <a:t>4</a:t>
            </a:r>
            <a:endParaRPr sz="700">
              <a:latin typeface="Roboto"/>
              <a:ea typeface="Roboto"/>
              <a:cs typeface="Roboto"/>
              <a:sym typeface="Roboto"/>
            </a:endParaRPr>
          </a:p>
        </p:txBody>
      </p:sp>
      <p:sp>
        <p:nvSpPr>
          <p:cNvPr id="106" name="Google Shape;106;p17"/>
          <p:cNvSpPr txBox="1"/>
          <p:nvPr/>
        </p:nvSpPr>
        <p:spPr>
          <a:xfrm>
            <a:off x="7659925" y="4821550"/>
            <a:ext cx="208200" cy="18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Roboto"/>
                <a:ea typeface="Roboto"/>
                <a:cs typeface="Roboto"/>
                <a:sym typeface="Roboto"/>
              </a:rPr>
              <a:t>5</a:t>
            </a:r>
            <a:endParaRPr sz="700">
              <a:latin typeface="Roboto"/>
              <a:ea typeface="Roboto"/>
              <a:cs typeface="Roboto"/>
              <a:sym typeface="Roboto"/>
            </a:endParaRPr>
          </a:p>
        </p:txBody>
      </p:sp>
      <p:pic>
        <p:nvPicPr>
          <p:cNvPr id="107" name="Google Shape;107;p17"/>
          <p:cNvPicPr preferRelativeResize="0"/>
          <p:nvPr/>
        </p:nvPicPr>
        <p:blipFill>
          <a:blip r:embed="rId7">
            <a:alphaModFix/>
          </a:blip>
          <a:stretch>
            <a:fillRect/>
          </a:stretch>
        </p:blipFill>
        <p:spPr>
          <a:xfrm>
            <a:off x="2787875" y="3819100"/>
            <a:ext cx="1740650" cy="1187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&amp; USER INTERFACE</a:t>
            </a:r>
            <a:endParaRPr/>
          </a:p>
        </p:txBody>
      </p:sp>
      <p:pic>
        <p:nvPicPr>
          <p:cNvPr id="113" name="Google Shape;113;p18"/>
          <p:cNvPicPr preferRelativeResize="0"/>
          <p:nvPr/>
        </p:nvPicPr>
        <p:blipFill>
          <a:blip r:embed="rId3">
            <a:alphaModFix/>
          </a:blip>
          <a:stretch>
            <a:fillRect/>
          </a:stretch>
        </p:blipFill>
        <p:spPr>
          <a:xfrm>
            <a:off x="3638150" y="1358425"/>
            <a:ext cx="1945732" cy="3714075"/>
          </a:xfrm>
          <a:prstGeom prst="rect">
            <a:avLst/>
          </a:prstGeom>
          <a:noFill/>
          <a:ln>
            <a:noFill/>
          </a:ln>
        </p:spPr>
      </p:pic>
      <p:sp>
        <p:nvSpPr>
          <p:cNvPr id="114" name="Google Shape;114;p18"/>
          <p:cNvSpPr txBox="1"/>
          <p:nvPr/>
        </p:nvSpPr>
        <p:spPr>
          <a:xfrm>
            <a:off x="251600" y="1420950"/>
            <a:ext cx="2627400" cy="6237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SzPts val="1900"/>
              <a:buFont typeface="Roboto"/>
              <a:buChar char="●"/>
            </a:pPr>
            <a:r>
              <a:rPr b="1" lang="en" sz="1900">
                <a:latin typeface="Roboto"/>
                <a:ea typeface="Roboto"/>
                <a:cs typeface="Roboto"/>
                <a:sym typeface="Roboto"/>
              </a:rPr>
              <a:t>HOME-PAGE</a:t>
            </a:r>
            <a:endParaRPr b="1" sz="1900">
              <a:latin typeface="Roboto"/>
              <a:ea typeface="Roboto"/>
              <a:cs typeface="Roboto"/>
              <a:sym typeface="Roboto"/>
            </a:endParaRPr>
          </a:p>
        </p:txBody>
      </p:sp>
      <p:sp>
        <p:nvSpPr>
          <p:cNvPr id="115" name="Google Shape;11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6</a:t>
            </a:r>
            <a:endParaRPr/>
          </a:p>
        </p:txBody>
      </p:sp>
      <p:sp>
        <p:nvSpPr>
          <p:cNvPr id="116" name="Google Shape;116;p18"/>
          <p:cNvSpPr txBox="1"/>
          <p:nvPr/>
        </p:nvSpPr>
        <p:spPr>
          <a:xfrm>
            <a:off x="103625" y="4756375"/>
            <a:ext cx="28494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Source: </a:t>
            </a:r>
            <a:r>
              <a:rPr lang="en" sz="1200" u="sng">
                <a:solidFill>
                  <a:schemeClr val="hlink"/>
                </a:solidFill>
                <a:latin typeface="Roboto"/>
                <a:ea typeface="Roboto"/>
                <a:cs typeface="Roboto"/>
                <a:sym typeface="Roboto"/>
                <a:hlinkClick action="ppaction://hlinksldjump" r:id="rId4"/>
              </a:rPr>
              <a:t>Dr. Kathy Lee’s Slides </a:t>
            </a:r>
            <a:endParaRPr sz="12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&amp; USER INTERFACE</a:t>
            </a:r>
            <a:endParaRPr/>
          </a:p>
        </p:txBody>
      </p:sp>
      <p:sp>
        <p:nvSpPr>
          <p:cNvPr id="122" name="Google Shape;122;p19"/>
          <p:cNvSpPr txBox="1"/>
          <p:nvPr>
            <p:ph idx="1" type="body"/>
          </p:nvPr>
        </p:nvSpPr>
        <p:spPr>
          <a:xfrm>
            <a:off x="5258225" y="1279975"/>
            <a:ext cx="3809700" cy="1677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Char char="●"/>
            </a:pPr>
            <a:r>
              <a:rPr b="1" lang="en" sz="1600">
                <a:solidFill>
                  <a:srgbClr val="000000"/>
                </a:solidFill>
              </a:rPr>
              <a:t>COMMUNITY RESOURCES FEED</a:t>
            </a:r>
            <a:endParaRPr b="1" sz="1600">
              <a:solidFill>
                <a:srgbClr val="000000"/>
              </a:solidFill>
            </a:endParaRPr>
          </a:p>
          <a:p>
            <a:pPr indent="0" lvl="0" marL="0" rtl="0" algn="l">
              <a:spcBef>
                <a:spcPts val="1600"/>
              </a:spcBef>
              <a:spcAft>
                <a:spcPts val="0"/>
              </a:spcAft>
              <a:buNone/>
            </a:pPr>
            <a:r>
              <a:rPr lang="en" sz="1500">
                <a:solidFill>
                  <a:srgbClr val="000000"/>
                </a:solidFill>
              </a:rPr>
              <a:t>Show nearby rehab centers (name, phone #, address, website)</a:t>
            </a:r>
            <a:endParaRPr sz="1500">
              <a:solidFill>
                <a:srgbClr val="000000"/>
              </a:solidFill>
            </a:endParaRPr>
          </a:p>
          <a:p>
            <a:pPr indent="0" lvl="0" marL="0" rtl="0" algn="l">
              <a:spcBef>
                <a:spcPts val="1600"/>
              </a:spcBef>
              <a:spcAft>
                <a:spcPts val="1600"/>
              </a:spcAft>
              <a:buNone/>
            </a:pPr>
            <a:r>
              <a:rPr lang="en" sz="1500">
                <a:solidFill>
                  <a:srgbClr val="000000"/>
                </a:solidFill>
              </a:rPr>
              <a:t>Direct to maps upon clicking “See nearby locations” </a:t>
            </a:r>
            <a:endParaRPr sz="1500">
              <a:solidFill>
                <a:srgbClr val="000000"/>
              </a:solidFill>
            </a:endParaRPr>
          </a:p>
        </p:txBody>
      </p:sp>
      <p:pic>
        <p:nvPicPr>
          <p:cNvPr id="123" name="Google Shape;123;p19"/>
          <p:cNvPicPr preferRelativeResize="0"/>
          <p:nvPr/>
        </p:nvPicPr>
        <p:blipFill>
          <a:blip r:embed="rId3">
            <a:alphaModFix/>
          </a:blip>
          <a:stretch>
            <a:fillRect/>
          </a:stretch>
        </p:blipFill>
        <p:spPr>
          <a:xfrm>
            <a:off x="2999648" y="1506450"/>
            <a:ext cx="2129827" cy="3351750"/>
          </a:xfrm>
          <a:prstGeom prst="rect">
            <a:avLst/>
          </a:prstGeom>
          <a:noFill/>
          <a:ln>
            <a:noFill/>
          </a:ln>
        </p:spPr>
      </p:pic>
      <p:sp>
        <p:nvSpPr>
          <p:cNvPr id="124" name="Google Shape;124;p19"/>
          <p:cNvSpPr txBox="1"/>
          <p:nvPr/>
        </p:nvSpPr>
        <p:spPr>
          <a:xfrm>
            <a:off x="5262475" y="3113225"/>
            <a:ext cx="3925800" cy="53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latin typeface="Roboto"/>
                <a:ea typeface="Roboto"/>
                <a:cs typeface="Roboto"/>
                <a:sym typeface="Roboto"/>
              </a:rPr>
              <a:t>Direct to call upon clicking phone number</a:t>
            </a:r>
            <a:endParaRPr sz="1500">
              <a:latin typeface="Roboto"/>
              <a:ea typeface="Roboto"/>
              <a:cs typeface="Roboto"/>
              <a:sym typeface="Roboto"/>
            </a:endParaRPr>
          </a:p>
          <a:p>
            <a:pPr indent="0" lvl="0" marL="0" rtl="0" algn="l">
              <a:spcBef>
                <a:spcPts val="1600"/>
              </a:spcBef>
              <a:spcAft>
                <a:spcPts val="0"/>
              </a:spcAft>
              <a:buNone/>
            </a:pPr>
            <a:r>
              <a:t/>
            </a:r>
            <a:endParaRPr>
              <a:latin typeface="Roboto"/>
              <a:ea typeface="Roboto"/>
              <a:cs typeface="Roboto"/>
              <a:sym typeface="Roboto"/>
            </a:endParaRPr>
          </a:p>
        </p:txBody>
      </p:sp>
      <p:sp>
        <p:nvSpPr>
          <p:cNvPr id="125" name="Google Shape;125;p19"/>
          <p:cNvSpPr txBox="1"/>
          <p:nvPr/>
        </p:nvSpPr>
        <p:spPr>
          <a:xfrm>
            <a:off x="5262480" y="3667188"/>
            <a:ext cx="2964600" cy="53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latin typeface="Roboto"/>
                <a:ea typeface="Roboto"/>
                <a:cs typeface="Roboto"/>
                <a:sym typeface="Roboto"/>
              </a:rPr>
              <a:t>Direct to maps application</a:t>
            </a:r>
            <a:endParaRPr sz="1500">
              <a:latin typeface="Roboto"/>
              <a:ea typeface="Roboto"/>
              <a:cs typeface="Roboto"/>
              <a:sym typeface="Roboto"/>
            </a:endParaRPr>
          </a:p>
          <a:p>
            <a:pPr indent="0" lvl="0" marL="0" rtl="0" algn="l">
              <a:spcBef>
                <a:spcPts val="1600"/>
              </a:spcBef>
              <a:spcAft>
                <a:spcPts val="0"/>
              </a:spcAft>
              <a:buNone/>
            </a:pPr>
            <a:r>
              <a:t/>
            </a:r>
            <a:endParaRPr>
              <a:latin typeface="Roboto"/>
              <a:ea typeface="Roboto"/>
              <a:cs typeface="Roboto"/>
              <a:sym typeface="Roboto"/>
            </a:endParaRPr>
          </a:p>
        </p:txBody>
      </p:sp>
      <p:sp>
        <p:nvSpPr>
          <p:cNvPr id="126" name="Google Shape;126;p19"/>
          <p:cNvSpPr txBox="1"/>
          <p:nvPr/>
        </p:nvSpPr>
        <p:spPr>
          <a:xfrm>
            <a:off x="5251693" y="4151800"/>
            <a:ext cx="2964600" cy="53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latin typeface="Roboto"/>
                <a:ea typeface="Roboto"/>
                <a:cs typeface="Roboto"/>
                <a:sym typeface="Roboto"/>
              </a:rPr>
              <a:t>Direct to website </a:t>
            </a:r>
            <a:endParaRPr sz="1500">
              <a:latin typeface="Roboto"/>
              <a:ea typeface="Roboto"/>
              <a:cs typeface="Roboto"/>
              <a:sym typeface="Roboto"/>
            </a:endParaRPr>
          </a:p>
          <a:p>
            <a:pPr indent="0" lvl="0" marL="0" rtl="0" algn="l">
              <a:spcBef>
                <a:spcPts val="1600"/>
              </a:spcBef>
              <a:spcAft>
                <a:spcPts val="0"/>
              </a:spcAft>
              <a:buNone/>
            </a:pPr>
            <a:r>
              <a:t/>
            </a:r>
            <a:endParaRPr>
              <a:latin typeface="Roboto"/>
              <a:ea typeface="Roboto"/>
              <a:cs typeface="Roboto"/>
              <a:sym typeface="Roboto"/>
            </a:endParaRPr>
          </a:p>
        </p:txBody>
      </p:sp>
      <p:cxnSp>
        <p:nvCxnSpPr>
          <p:cNvPr id="127" name="Google Shape;127;p19"/>
          <p:cNvCxnSpPr/>
          <p:nvPr/>
        </p:nvCxnSpPr>
        <p:spPr>
          <a:xfrm>
            <a:off x="4445459" y="2419692"/>
            <a:ext cx="646800" cy="309000"/>
          </a:xfrm>
          <a:prstGeom prst="straightConnector1">
            <a:avLst/>
          </a:prstGeom>
          <a:noFill/>
          <a:ln cap="flat" cmpd="sng" w="9525">
            <a:solidFill>
              <a:schemeClr val="dk2"/>
            </a:solidFill>
            <a:prstDash val="solid"/>
            <a:round/>
            <a:headEnd len="med" w="med" type="none"/>
            <a:tailEnd len="med" w="med" type="triangle"/>
          </a:ln>
        </p:spPr>
      </p:cxnSp>
      <p:sp>
        <p:nvSpPr>
          <p:cNvPr id="128" name="Google Shape;12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7</a:t>
            </a:r>
            <a:endParaRPr/>
          </a:p>
        </p:txBody>
      </p:sp>
      <p:pic>
        <p:nvPicPr>
          <p:cNvPr id="129" name="Google Shape;129;p19"/>
          <p:cNvPicPr preferRelativeResize="0"/>
          <p:nvPr/>
        </p:nvPicPr>
        <p:blipFill>
          <a:blip r:embed="rId4">
            <a:alphaModFix/>
          </a:blip>
          <a:stretch>
            <a:fillRect/>
          </a:stretch>
        </p:blipFill>
        <p:spPr>
          <a:xfrm>
            <a:off x="311725" y="1506450"/>
            <a:ext cx="1755915" cy="3351750"/>
          </a:xfrm>
          <a:prstGeom prst="rect">
            <a:avLst/>
          </a:prstGeom>
          <a:noFill/>
          <a:ln>
            <a:noFill/>
          </a:ln>
        </p:spPr>
      </p:pic>
      <p:sp>
        <p:nvSpPr>
          <p:cNvPr id="130" name="Google Shape;130;p19"/>
          <p:cNvSpPr/>
          <p:nvPr/>
        </p:nvSpPr>
        <p:spPr>
          <a:xfrm>
            <a:off x="364550" y="2300650"/>
            <a:ext cx="1650300" cy="423900"/>
          </a:xfrm>
          <a:prstGeom prst="rect">
            <a:avLst/>
          </a:prstGeom>
          <a:noFill/>
          <a:ln cap="flat" cmpd="sng" w="9525">
            <a:solidFill>
              <a:srgbClr val="FF0000"/>
            </a:solidFill>
            <a:prstDash val="solid"/>
            <a:round/>
            <a:headEnd len="sm" w="sm" type="none"/>
            <a:tailEnd len="sm" w="sm" type="none"/>
          </a:ln>
          <a:effectLst>
            <a:outerShdw blurRad="57150" rotWithShape="0" algn="bl" dir="5400000" dist="19050">
              <a:srgbClr val="FF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9"/>
          <p:cNvSpPr/>
          <p:nvPr/>
        </p:nvSpPr>
        <p:spPr>
          <a:xfrm>
            <a:off x="2014850" y="2335000"/>
            <a:ext cx="1041600" cy="355200"/>
          </a:xfrm>
          <a:prstGeom prst="righ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txBox="1"/>
          <p:nvPr/>
        </p:nvSpPr>
        <p:spPr>
          <a:xfrm>
            <a:off x="150250" y="4842900"/>
            <a:ext cx="28494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Source: </a:t>
            </a:r>
            <a:r>
              <a:rPr lang="en" sz="1200" u="sng">
                <a:solidFill>
                  <a:schemeClr val="hlink"/>
                </a:solidFill>
                <a:latin typeface="Roboto"/>
                <a:ea typeface="Roboto"/>
                <a:cs typeface="Roboto"/>
                <a:sym typeface="Roboto"/>
                <a:hlinkClick action="ppaction://hlinksldjump" r:id="rId5"/>
              </a:rPr>
              <a:t>Dr. Kathy Lee’s Slides </a:t>
            </a:r>
            <a:endParaRPr sz="1200">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mph" presetID="8" presetSubtype="0">
                                  <p:stCondLst>
                                    <p:cond delay="0"/>
                                  </p:stCondLst>
                                  <p:childTnLst>
                                    <p:animRot by="-21600000">
                                      <p:cBhvr>
                                        <p:cTn dur="1000" fill="hold"/>
                                        <p:tgtEl>
                                          <p:spTgt spid="130"/>
                                        </p:tgtEl>
                                        <p:attrNameLst>
                                          <p:attrName>r</p:attrName>
                                        </p:attrNameLst>
                                      </p:cBhvr>
                                    </p:animRo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
                                        </p:tgtEl>
                                        <p:attrNameLst>
                                          <p:attrName>style.visibility</p:attrName>
                                        </p:attrNameLst>
                                      </p:cBhvr>
                                      <p:to>
                                        <p:strVal val="visible"/>
                                      </p:to>
                                    </p:set>
                                    <p:animEffect filter="fade" transition="in">
                                      <p:cBhvr>
                                        <p:cTn dur="1000"/>
                                        <p:tgtEl>
                                          <p:spTgt spid="1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&amp; USER INTERFACE</a:t>
            </a:r>
            <a:endParaRPr/>
          </a:p>
        </p:txBody>
      </p:sp>
      <p:sp>
        <p:nvSpPr>
          <p:cNvPr id="138" name="Google Shape;138;p20"/>
          <p:cNvSpPr txBox="1"/>
          <p:nvPr>
            <p:ph idx="1" type="body"/>
          </p:nvPr>
        </p:nvSpPr>
        <p:spPr>
          <a:xfrm>
            <a:off x="6016775" y="2175800"/>
            <a:ext cx="2952900" cy="142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000000"/>
              </a:buClr>
              <a:buSzPts val="1300"/>
              <a:buChar char="●"/>
            </a:pPr>
            <a:r>
              <a:rPr b="1" lang="en" sz="1800">
                <a:solidFill>
                  <a:srgbClr val="000000"/>
                </a:solidFill>
              </a:rPr>
              <a:t>INFORMATION FEED:</a:t>
            </a:r>
            <a:r>
              <a:rPr lang="en" sz="1800">
                <a:solidFill>
                  <a:srgbClr val="000000"/>
                </a:solidFill>
              </a:rPr>
              <a:t> </a:t>
            </a:r>
            <a:r>
              <a:rPr lang="en" sz="1600">
                <a:solidFill>
                  <a:srgbClr val="000000"/>
                </a:solidFill>
              </a:rPr>
              <a:t>Informative articles on the diseases &amp; what to do</a:t>
            </a:r>
            <a:endParaRPr sz="1600">
              <a:solidFill>
                <a:srgbClr val="000000"/>
              </a:solidFill>
            </a:endParaRPr>
          </a:p>
        </p:txBody>
      </p:sp>
      <p:pic>
        <p:nvPicPr>
          <p:cNvPr id="139" name="Google Shape;139;p20"/>
          <p:cNvPicPr preferRelativeResize="0"/>
          <p:nvPr/>
        </p:nvPicPr>
        <p:blipFill>
          <a:blip r:embed="rId3">
            <a:alphaModFix/>
          </a:blip>
          <a:stretch>
            <a:fillRect/>
          </a:stretch>
        </p:blipFill>
        <p:spPr>
          <a:xfrm>
            <a:off x="3868500" y="1310988"/>
            <a:ext cx="2148263" cy="3714074"/>
          </a:xfrm>
          <a:prstGeom prst="rect">
            <a:avLst/>
          </a:prstGeom>
          <a:noFill/>
          <a:ln>
            <a:noFill/>
          </a:ln>
        </p:spPr>
      </p:pic>
      <p:sp>
        <p:nvSpPr>
          <p:cNvPr id="140" name="Google Shape;140;p20"/>
          <p:cNvSpPr txBox="1"/>
          <p:nvPr/>
        </p:nvSpPr>
        <p:spPr>
          <a:xfrm>
            <a:off x="8133625" y="2753300"/>
            <a:ext cx="88500" cy="2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41" name="Google Shape;141;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2" name="Google Shape;142;p20"/>
          <p:cNvPicPr preferRelativeResize="0"/>
          <p:nvPr/>
        </p:nvPicPr>
        <p:blipFill>
          <a:blip r:embed="rId4">
            <a:alphaModFix/>
          </a:blip>
          <a:stretch>
            <a:fillRect/>
          </a:stretch>
        </p:blipFill>
        <p:spPr>
          <a:xfrm>
            <a:off x="744475" y="1311000"/>
            <a:ext cx="1862000" cy="3554249"/>
          </a:xfrm>
          <a:prstGeom prst="rect">
            <a:avLst/>
          </a:prstGeom>
          <a:noFill/>
          <a:ln>
            <a:noFill/>
          </a:ln>
        </p:spPr>
      </p:pic>
      <p:sp>
        <p:nvSpPr>
          <p:cNvPr id="143" name="Google Shape;143;p20"/>
          <p:cNvSpPr/>
          <p:nvPr/>
        </p:nvSpPr>
        <p:spPr>
          <a:xfrm>
            <a:off x="809525" y="2634875"/>
            <a:ext cx="1731900" cy="436500"/>
          </a:xfrm>
          <a:prstGeom prst="rect">
            <a:avLst/>
          </a:prstGeom>
          <a:noFill/>
          <a:ln cap="flat" cmpd="sng" w="9525">
            <a:solidFill>
              <a:srgbClr val="FF0000"/>
            </a:solidFill>
            <a:prstDash val="solid"/>
            <a:round/>
            <a:headEnd len="sm" w="sm" type="none"/>
            <a:tailEnd len="sm" w="sm" type="none"/>
          </a:ln>
          <a:effectLst>
            <a:outerShdw blurRad="57150" rotWithShape="0" algn="bl" dir="5400000" dist="19050">
              <a:srgbClr val="FF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2541425" y="2675525"/>
            <a:ext cx="1491900" cy="355200"/>
          </a:xfrm>
          <a:prstGeom prst="righ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txBox="1"/>
          <p:nvPr/>
        </p:nvSpPr>
        <p:spPr>
          <a:xfrm>
            <a:off x="103625" y="4842900"/>
            <a:ext cx="28494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Source: </a:t>
            </a:r>
            <a:r>
              <a:rPr lang="en" sz="1200" u="sng">
                <a:solidFill>
                  <a:schemeClr val="hlink"/>
                </a:solidFill>
                <a:latin typeface="Roboto"/>
                <a:ea typeface="Roboto"/>
                <a:cs typeface="Roboto"/>
                <a:sym typeface="Roboto"/>
                <a:hlinkClick action="ppaction://hlinksldjump" r:id="rId5"/>
              </a:rPr>
              <a:t>Dr. Kathy Lee’s Slides </a:t>
            </a:r>
            <a:endParaRPr sz="12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1"/>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&amp; USER INTERFACE</a:t>
            </a:r>
            <a:endParaRPr/>
          </a:p>
        </p:txBody>
      </p:sp>
      <p:sp>
        <p:nvSpPr>
          <p:cNvPr id="151" name="Google Shape;151;p21"/>
          <p:cNvSpPr txBox="1"/>
          <p:nvPr>
            <p:ph idx="1" type="body"/>
          </p:nvPr>
        </p:nvSpPr>
        <p:spPr>
          <a:xfrm>
            <a:off x="6085924" y="1502600"/>
            <a:ext cx="2471400" cy="473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000000"/>
              </a:buClr>
              <a:buSzPts val="1600"/>
              <a:buChar char="●"/>
            </a:pPr>
            <a:r>
              <a:rPr b="1" lang="en" sz="1600">
                <a:solidFill>
                  <a:srgbClr val="000000"/>
                </a:solidFill>
              </a:rPr>
              <a:t>RESEARCH FEED:</a:t>
            </a:r>
            <a:endParaRPr b="1" sz="1600">
              <a:solidFill>
                <a:srgbClr val="000000"/>
              </a:solidFill>
            </a:endParaRPr>
          </a:p>
          <a:p>
            <a:pPr indent="0" lvl="0" marL="0" rtl="0" algn="l">
              <a:spcBef>
                <a:spcPts val="1600"/>
              </a:spcBef>
              <a:spcAft>
                <a:spcPts val="1600"/>
              </a:spcAft>
              <a:buNone/>
            </a:pPr>
            <a:r>
              <a:t/>
            </a:r>
            <a:endParaRPr/>
          </a:p>
        </p:txBody>
      </p:sp>
      <p:pic>
        <p:nvPicPr>
          <p:cNvPr id="152" name="Google Shape;152;p21"/>
          <p:cNvPicPr preferRelativeResize="0"/>
          <p:nvPr/>
        </p:nvPicPr>
        <p:blipFill>
          <a:blip r:embed="rId3">
            <a:alphaModFix/>
          </a:blip>
          <a:stretch>
            <a:fillRect/>
          </a:stretch>
        </p:blipFill>
        <p:spPr>
          <a:xfrm>
            <a:off x="3499175" y="1362875"/>
            <a:ext cx="1981970" cy="3693950"/>
          </a:xfrm>
          <a:prstGeom prst="rect">
            <a:avLst/>
          </a:prstGeom>
          <a:noFill/>
          <a:ln>
            <a:noFill/>
          </a:ln>
        </p:spPr>
      </p:pic>
      <p:cxnSp>
        <p:nvCxnSpPr>
          <p:cNvPr id="153" name="Google Shape;153;p21"/>
          <p:cNvCxnSpPr/>
          <p:nvPr/>
        </p:nvCxnSpPr>
        <p:spPr>
          <a:xfrm>
            <a:off x="5346129" y="2471170"/>
            <a:ext cx="635100" cy="0"/>
          </a:xfrm>
          <a:prstGeom prst="straightConnector1">
            <a:avLst/>
          </a:prstGeom>
          <a:noFill/>
          <a:ln cap="flat" cmpd="sng" w="9525">
            <a:solidFill>
              <a:schemeClr val="dk2"/>
            </a:solidFill>
            <a:prstDash val="solid"/>
            <a:round/>
            <a:headEnd len="med" w="med" type="none"/>
            <a:tailEnd len="med" w="med" type="triangle"/>
          </a:ln>
        </p:spPr>
      </p:cxnSp>
      <p:cxnSp>
        <p:nvCxnSpPr>
          <p:cNvPr id="154" name="Google Shape;154;p21"/>
          <p:cNvCxnSpPr/>
          <p:nvPr/>
        </p:nvCxnSpPr>
        <p:spPr>
          <a:xfrm>
            <a:off x="5346129" y="2895888"/>
            <a:ext cx="635100" cy="0"/>
          </a:xfrm>
          <a:prstGeom prst="straightConnector1">
            <a:avLst/>
          </a:prstGeom>
          <a:noFill/>
          <a:ln cap="flat" cmpd="sng" w="9525">
            <a:solidFill>
              <a:schemeClr val="dk2"/>
            </a:solidFill>
            <a:prstDash val="solid"/>
            <a:round/>
            <a:headEnd len="med" w="med" type="none"/>
            <a:tailEnd len="med" w="med" type="triangle"/>
          </a:ln>
        </p:spPr>
      </p:cxnSp>
      <p:cxnSp>
        <p:nvCxnSpPr>
          <p:cNvPr id="155" name="Google Shape;155;p21"/>
          <p:cNvCxnSpPr/>
          <p:nvPr/>
        </p:nvCxnSpPr>
        <p:spPr>
          <a:xfrm>
            <a:off x="5346129" y="3833701"/>
            <a:ext cx="635100" cy="0"/>
          </a:xfrm>
          <a:prstGeom prst="straightConnector1">
            <a:avLst/>
          </a:prstGeom>
          <a:noFill/>
          <a:ln cap="flat" cmpd="sng" w="9525">
            <a:solidFill>
              <a:schemeClr val="dk2"/>
            </a:solidFill>
            <a:prstDash val="solid"/>
            <a:round/>
            <a:headEnd len="med" w="med" type="none"/>
            <a:tailEnd len="med" w="med" type="triangle"/>
          </a:ln>
        </p:spPr>
      </p:cxnSp>
      <p:sp>
        <p:nvSpPr>
          <p:cNvPr id="156" name="Google Shape;156;p21"/>
          <p:cNvSpPr txBox="1"/>
          <p:nvPr/>
        </p:nvSpPr>
        <p:spPr>
          <a:xfrm>
            <a:off x="6085925" y="2241750"/>
            <a:ext cx="2550600" cy="47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500">
                <a:latin typeface="Roboto"/>
                <a:ea typeface="Roboto"/>
                <a:cs typeface="Roboto"/>
                <a:sym typeface="Roboto"/>
              </a:rPr>
              <a:t>Direct to survey website</a:t>
            </a:r>
            <a:endParaRPr sz="1500">
              <a:latin typeface="Roboto"/>
              <a:ea typeface="Roboto"/>
              <a:cs typeface="Roboto"/>
              <a:sym typeface="Roboto"/>
            </a:endParaRPr>
          </a:p>
        </p:txBody>
      </p:sp>
      <p:sp>
        <p:nvSpPr>
          <p:cNvPr id="157" name="Google Shape;157;p21"/>
          <p:cNvSpPr txBox="1"/>
          <p:nvPr/>
        </p:nvSpPr>
        <p:spPr>
          <a:xfrm>
            <a:off x="6085925" y="2659200"/>
            <a:ext cx="2646900" cy="47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500">
                <a:latin typeface="Roboto"/>
                <a:ea typeface="Roboto"/>
                <a:cs typeface="Roboto"/>
                <a:sym typeface="Roboto"/>
              </a:rPr>
              <a:t>Schedule a phone interview</a:t>
            </a:r>
            <a:endParaRPr sz="1500">
              <a:latin typeface="Roboto"/>
              <a:ea typeface="Roboto"/>
              <a:cs typeface="Roboto"/>
              <a:sym typeface="Roboto"/>
            </a:endParaRPr>
          </a:p>
        </p:txBody>
      </p:sp>
      <p:sp>
        <p:nvSpPr>
          <p:cNvPr id="158" name="Google Shape;158;p21"/>
          <p:cNvSpPr txBox="1"/>
          <p:nvPr/>
        </p:nvSpPr>
        <p:spPr>
          <a:xfrm>
            <a:off x="6085925" y="3024950"/>
            <a:ext cx="2746200" cy="192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latin typeface="Roboto"/>
                <a:ea typeface="Roboto"/>
                <a:cs typeface="Roboto"/>
                <a:sym typeface="Roboto"/>
              </a:rPr>
              <a:t>Show available times users can pick from -&gt; send users confirmation message upon scheduling -&gt; change time slot from blue to green -&gt; notify research team -&gt; team send users confirmation email</a:t>
            </a:r>
            <a:endParaRPr sz="1500">
              <a:latin typeface="Roboto"/>
              <a:ea typeface="Roboto"/>
              <a:cs typeface="Roboto"/>
              <a:sym typeface="Roboto"/>
            </a:endParaRPr>
          </a:p>
          <a:p>
            <a:pPr indent="0" lvl="0" marL="0" rtl="0" algn="l">
              <a:lnSpc>
                <a:spcPct val="115000"/>
              </a:lnSpc>
              <a:spcBef>
                <a:spcPts val="1600"/>
              </a:spcBef>
              <a:spcAft>
                <a:spcPts val="1600"/>
              </a:spcAft>
              <a:buNone/>
            </a:pPr>
            <a:r>
              <a:rPr lang="en" sz="1300">
                <a:solidFill>
                  <a:schemeClr val="dk2"/>
                </a:solidFill>
                <a:latin typeface="Roboto"/>
                <a:ea typeface="Roboto"/>
                <a:cs typeface="Roboto"/>
                <a:sym typeface="Roboto"/>
              </a:rPr>
              <a:t> </a:t>
            </a:r>
            <a:endParaRPr sz="1300">
              <a:solidFill>
                <a:schemeClr val="dk2"/>
              </a:solidFill>
              <a:latin typeface="Roboto"/>
              <a:ea typeface="Roboto"/>
              <a:cs typeface="Roboto"/>
              <a:sym typeface="Roboto"/>
            </a:endParaRPr>
          </a:p>
        </p:txBody>
      </p:sp>
      <p:sp>
        <p:nvSpPr>
          <p:cNvPr id="159" name="Google Shape;159;p21"/>
          <p:cNvSpPr txBox="1"/>
          <p:nvPr/>
        </p:nvSpPr>
        <p:spPr>
          <a:xfrm>
            <a:off x="1875600" y="-391525"/>
            <a:ext cx="1846200" cy="5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60" name="Google Shape;160;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61" name="Google Shape;161;p21"/>
          <p:cNvPicPr preferRelativeResize="0"/>
          <p:nvPr/>
        </p:nvPicPr>
        <p:blipFill>
          <a:blip r:embed="rId4">
            <a:alphaModFix/>
          </a:blip>
          <a:stretch>
            <a:fillRect/>
          </a:stretch>
        </p:blipFill>
        <p:spPr>
          <a:xfrm>
            <a:off x="500250" y="1362875"/>
            <a:ext cx="1909231" cy="3466675"/>
          </a:xfrm>
          <a:prstGeom prst="rect">
            <a:avLst/>
          </a:prstGeom>
          <a:noFill/>
          <a:ln>
            <a:noFill/>
          </a:ln>
        </p:spPr>
      </p:pic>
      <p:sp>
        <p:nvSpPr>
          <p:cNvPr id="162" name="Google Shape;162;p21"/>
          <p:cNvSpPr/>
          <p:nvPr/>
        </p:nvSpPr>
        <p:spPr>
          <a:xfrm>
            <a:off x="561283" y="3111963"/>
            <a:ext cx="1764600" cy="441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p:nvPr/>
        </p:nvSpPr>
        <p:spPr>
          <a:xfrm>
            <a:off x="2326045" y="3167126"/>
            <a:ext cx="1263300" cy="331500"/>
          </a:xfrm>
          <a:prstGeom prst="rightArrow">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txBox="1"/>
          <p:nvPr/>
        </p:nvSpPr>
        <p:spPr>
          <a:xfrm>
            <a:off x="88825" y="4842900"/>
            <a:ext cx="2849400" cy="3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Source: </a:t>
            </a:r>
            <a:r>
              <a:rPr lang="en" sz="1200" u="sng">
                <a:solidFill>
                  <a:schemeClr val="hlink"/>
                </a:solidFill>
                <a:latin typeface="Roboto"/>
                <a:ea typeface="Roboto"/>
                <a:cs typeface="Roboto"/>
                <a:sym typeface="Roboto"/>
                <a:hlinkClick action="ppaction://hlinksldjump" r:id="rId5"/>
              </a:rPr>
              <a:t>Dr. Kathy Lee’s Slides </a:t>
            </a:r>
            <a:endParaRPr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